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78" r:id="rId6"/>
    <p:sldId id="259" r:id="rId7"/>
    <p:sldId id="260" r:id="rId8"/>
    <p:sldId id="279" r:id="rId9"/>
    <p:sldId id="285" r:id="rId10"/>
    <p:sldId id="286" r:id="rId11"/>
    <p:sldId id="276" r:id="rId12"/>
    <p:sldId id="261" r:id="rId13"/>
    <p:sldId id="262" r:id="rId14"/>
    <p:sldId id="264" r:id="rId15"/>
    <p:sldId id="263" r:id="rId16"/>
    <p:sldId id="265" r:id="rId17"/>
    <p:sldId id="266" r:id="rId18"/>
    <p:sldId id="267" r:id="rId19"/>
    <p:sldId id="281" r:id="rId20"/>
    <p:sldId id="282" r:id="rId21"/>
    <p:sldId id="280" r:id="rId22"/>
    <p:sldId id="271" r:id="rId23"/>
    <p:sldId id="272"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99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9" autoAdjust="0"/>
    <p:restoredTop sz="94660"/>
  </p:normalViewPr>
  <p:slideViewPr>
    <p:cSldViewPr snapToGrid="0">
      <p:cViewPr varScale="1">
        <p:scale>
          <a:sx n="68" d="100"/>
          <a:sy n="68"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47B61-1C5E-4097-AE2C-06642F791E1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F72BC9-071D-40FB-8044-D35AD4EDBC72}">
      <dgm:prSet/>
      <dgm:spPr/>
      <dgm:t>
        <a:bodyPr/>
        <a:lstStyle/>
        <a:p>
          <a:r>
            <a:rPr lang="pt-BR" b="1" dirty="0">
              <a:solidFill>
                <a:schemeClr val="accent4">
                  <a:lumMod val="40000"/>
                  <a:lumOff val="60000"/>
                </a:schemeClr>
              </a:solidFill>
            </a:rPr>
            <a:t>No total, c</a:t>
          </a:r>
          <a:r>
            <a:rPr lang="pt-BR" b="1" i="0" dirty="0">
              <a:solidFill>
                <a:schemeClr val="accent4">
                  <a:lumMod val="40000"/>
                  <a:lumOff val="60000"/>
                </a:schemeClr>
              </a:solidFill>
            </a:rPr>
            <a:t>onstatou-se que os produtos femininos custam mais do que os masculinos em 42% dos casos.</a:t>
          </a:r>
          <a:endParaRPr lang="en-US" dirty="0">
            <a:solidFill>
              <a:schemeClr val="accent4">
                <a:lumMod val="40000"/>
                <a:lumOff val="60000"/>
              </a:schemeClr>
            </a:solidFill>
          </a:endParaRPr>
        </a:p>
      </dgm:t>
    </dgm:pt>
    <dgm:pt modelId="{D0C981DB-58A0-45EF-8004-8C4DA6071A60}" type="parTrans" cxnId="{8F7530B1-462C-4536-9A2A-8B42A71840D0}">
      <dgm:prSet/>
      <dgm:spPr/>
      <dgm:t>
        <a:bodyPr/>
        <a:lstStyle/>
        <a:p>
          <a:endParaRPr lang="en-US"/>
        </a:p>
      </dgm:t>
    </dgm:pt>
    <dgm:pt modelId="{4B10C35C-55A0-416A-BB9B-69225063BB43}" type="sibTrans" cxnId="{8F7530B1-462C-4536-9A2A-8B42A71840D0}">
      <dgm:prSet/>
      <dgm:spPr>
        <a:solidFill>
          <a:srgbClr val="FF9966"/>
        </a:solidFill>
      </dgm:spPr>
      <dgm:t>
        <a:bodyPr/>
        <a:lstStyle/>
        <a:p>
          <a:endParaRPr lang="en-US"/>
        </a:p>
      </dgm:t>
    </dgm:pt>
    <dgm:pt modelId="{DB51CBCE-4E72-46E6-9B0C-621CFF18D698}">
      <dgm:prSet/>
      <dgm:spPr/>
      <dgm:t>
        <a:bodyPr/>
        <a:lstStyle/>
        <a:p>
          <a:r>
            <a:rPr lang="pt-BR" b="1" i="0" dirty="0">
              <a:solidFill>
                <a:schemeClr val="accent4">
                  <a:lumMod val="40000"/>
                  <a:lumOff val="60000"/>
                </a:schemeClr>
              </a:solidFill>
            </a:rPr>
            <a:t>O Departamento de Defesa do Consumidor (DCA) de Nova York divulgou uma pesquisa em 2016. </a:t>
          </a:r>
          <a:endParaRPr lang="en-US" dirty="0">
            <a:solidFill>
              <a:schemeClr val="accent4">
                <a:lumMod val="40000"/>
                <a:lumOff val="60000"/>
              </a:schemeClr>
            </a:solidFill>
          </a:endParaRPr>
        </a:p>
      </dgm:t>
    </dgm:pt>
    <dgm:pt modelId="{A27FD714-E419-4D3F-B841-83EF8E7A60A5}" type="parTrans" cxnId="{951D4C5A-0B14-4D16-A40D-19544ABA448B}">
      <dgm:prSet/>
      <dgm:spPr/>
      <dgm:t>
        <a:bodyPr/>
        <a:lstStyle/>
        <a:p>
          <a:endParaRPr lang="en-US"/>
        </a:p>
      </dgm:t>
    </dgm:pt>
    <dgm:pt modelId="{74FC4D95-7CD1-4EDE-8875-5329BD47B6D0}" type="sibTrans" cxnId="{951D4C5A-0B14-4D16-A40D-19544ABA448B}">
      <dgm:prSet/>
      <dgm:spPr>
        <a:blipFill rotWithShape="0">
          <a:blip xmlns:r="http://schemas.openxmlformats.org/officeDocument/2006/relationships" r:embed="rId1"/>
          <a:srcRect/>
          <a:stretch>
            <a:fillRect l="-5000" r="-5000"/>
          </a:stretch>
        </a:blipFill>
      </dgm:spPr>
      <dgm:t>
        <a:bodyPr/>
        <a:lstStyle/>
        <a:p>
          <a:endParaRPr lang="en-US"/>
        </a:p>
      </dgm:t>
    </dgm:pt>
    <dgm:pt modelId="{0970A2A8-B2F9-4C5D-BD78-6B75DEFEC4DE}" type="pres">
      <dgm:prSet presAssocID="{5CB47B61-1C5E-4097-AE2C-06642F791E19}" presName="cycle" presStyleCnt="0">
        <dgm:presLayoutVars>
          <dgm:dir/>
          <dgm:resizeHandles val="exact"/>
        </dgm:presLayoutVars>
      </dgm:prSet>
      <dgm:spPr/>
    </dgm:pt>
    <dgm:pt modelId="{E9285962-DEA7-49BE-B116-04A0CF9DC670}" type="pres">
      <dgm:prSet presAssocID="{F5F72BC9-071D-40FB-8044-D35AD4EDBC72}" presName="dummy" presStyleCnt="0"/>
      <dgm:spPr/>
    </dgm:pt>
    <dgm:pt modelId="{60CEAE9A-3D69-4174-935B-74E97590749B}" type="pres">
      <dgm:prSet presAssocID="{F5F72BC9-071D-40FB-8044-D35AD4EDBC72}" presName="node" presStyleLbl="revTx" presStyleIdx="0" presStyleCnt="2">
        <dgm:presLayoutVars>
          <dgm:bulletEnabled val="1"/>
        </dgm:presLayoutVars>
      </dgm:prSet>
      <dgm:spPr/>
    </dgm:pt>
    <dgm:pt modelId="{E5E5DB14-C440-402B-8B4B-FED6B2C56020}" type="pres">
      <dgm:prSet presAssocID="{4B10C35C-55A0-416A-BB9B-69225063BB43}" presName="sibTrans" presStyleLbl="node1" presStyleIdx="0" presStyleCnt="2"/>
      <dgm:spPr/>
    </dgm:pt>
    <dgm:pt modelId="{76D0A5F6-CA75-4256-80F7-F3C680FCC459}" type="pres">
      <dgm:prSet presAssocID="{DB51CBCE-4E72-46E6-9B0C-621CFF18D698}" presName="dummy" presStyleCnt="0"/>
      <dgm:spPr/>
    </dgm:pt>
    <dgm:pt modelId="{0AD0437F-3C97-4E53-87CF-9916D5FD497A}" type="pres">
      <dgm:prSet presAssocID="{DB51CBCE-4E72-46E6-9B0C-621CFF18D698}" presName="node" presStyleLbl="revTx" presStyleIdx="1" presStyleCnt="2">
        <dgm:presLayoutVars>
          <dgm:bulletEnabled val="1"/>
        </dgm:presLayoutVars>
      </dgm:prSet>
      <dgm:spPr/>
    </dgm:pt>
    <dgm:pt modelId="{75B45A65-B854-4EEC-9B7D-1DC8E20CB0B9}" type="pres">
      <dgm:prSet presAssocID="{74FC4D95-7CD1-4EDE-8875-5329BD47B6D0}" presName="sibTrans" presStyleLbl="node1" presStyleIdx="1" presStyleCnt="2" custLinFactNeighborX="-238" custLinFactNeighborY="-476"/>
      <dgm:spPr/>
    </dgm:pt>
  </dgm:ptLst>
  <dgm:cxnLst>
    <dgm:cxn modelId="{2DE89028-8997-4370-A349-31F76CB36EAB}" type="presOf" srcId="{4B10C35C-55A0-416A-BB9B-69225063BB43}" destId="{E5E5DB14-C440-402B-8B4B-FED6B2C56020}" srcOrd="0" destOrd="0" presId="urn:microsoft.com/office/officeart/2005/8/layout/cycle1"/>
    <dgm:cxn modelId="{86FF4A37-E59C-455A-A5A1-29CFECF47F7D}" type="presOf" srcId="{74FC4D95-7CD1-4EDE-8875-5329BD47B6D0}" destId="{75B45A65-B854-4EEC-9B7D-1DC8E20CB0B9}" srcOrd="0" destOrd="0" presId="urn:microsoft.com/office/officeart/2005/8/layout/cycle1"/>
    <dgm:cxn modelId="{2091496E-FA1C-414D-8498-FD472779F7FC}" type="presOf" srcId="{DB51CBCE-4E72-46E6-9B0C-621CFF18D698}" destId="{0AD0437F-3C97-4E53-87CF-9916D5FD497A}" srcOrd="0" destOrd="0" presId="urn:microsoft.com/office/officeart/2005/8/layout/cycle1"/>
    <dgm:cxn modelId="{951D4C5A-0B14-4D16-A40D-19544ABA448B}" srcId="{5CB47B61-1C5E-4097-AE2C-06642F791E19}" destId="{DB51CBCE-4E72-46E6-9B0C-621CFF18D698}" srcOrd="1" destOrd="0" parTransId="{A27FD714-E419-4D3F-B841-83EF8E7A60A5}" sibTransId="{74FC4D95-7CD1-4EDE-8875-5329BD47B6D0}"/>
    <dgm:cxn modelId="{DF4FB390-A8DB-45F0-A1E8-1BE22F5E12B1}" type="presOf" srcId="{5CB47B61-1C5E-4097-AE2C-06642F791E19}" destId="{0970A2A8-B2F9-4C5D-BD78-6B75DEFEC4DE}" srcOrd="0" destOrd="0" presId="urn:microsoft.com/office/officeart/2005/8/layout/cycle1"/>
    <dgm:cxn modelId="{5E2FADA4-ED71-4059-88FB-0A9C9403D94C}" type="presOf" srcId="{F5F72BC9-071D-40FB-8044-D35AD4EDBC72}" destId="{60CEAE9A-3D69-4174-935B-74E97590749B}" srcOrd="0" destOrd="0" presId="urn:microsoft.com/office/officeart/2005/8/layout/cycle1"/>
    <dgm:cxn modelId="{8F7530B1-462C-4536-9A2A-8B42A71840D0}" srcId="{5CB47B61-1C5E-4097-AE2C-06642F791E19}" destId="{F5F72BC9-071D-40FB-8044-D35AD4EDBC72}" srcOrd="0" destOrd="0" parTransId="{D0C981DB-58A0-45EF-8004-8C4DA6071A60}" sibTransId="{4B10C35C-55A0-416A-BB9B-69225063BB43}"/>
    <dgm:cxn modelId="{FD2735CC-4EA7-48FD-96B7-B6F2B544E28E}" type="presParOf" srcId="{0970A2A8-B2F9-4C5D-BD78-6B75DEFEC4DE}" destId="{E9285962-DEA7-49BE-B116-04A0CF9DC670}" srcOrd="0" destOrd="0" presId="urn:microsoft.com/office/officeart/2005/8/layout/cycle1"/>
    <dgm:cxn modelId="{547828E9-30BD-406F-80FF-38C123489A8B}" type="presParOf" srcId="{0970A2A8-B2F9-4C5D-BD78-6B75DEFEC4DE}" destId="{60CEAE9A-3D69-4174-935B-74E97590749B}" srcOrd="1" destOrd="0" presId="urn:microsoft.com/office/officeart/2005/8/layout/cycle1"/>
    <dgm:cxn modelId="{9328B70F-DD2F-4563-849F-48976866FE4B}" type="presParOf" srcId="{0970A2A8-B2F9-4C5D-BD78-6B75DEFEC4DE}" destId="{E5E5DB14-C440-402B-8B4B-FED6B2C56020}" srcOrd="2" destOrd="0" presId="urn:microsoft.com/office/officeart/2005/8/layout/cycle1"/>
    <dgm:cxn modelId="{28135DB0-5CB5-43BC-B69D-038A3E0DA8A3}" type="presParOf" srcId="{0970A2A8-B2F9-4C5D-BD78-6B75DEFEC4DE}" destId="{76D0A5F6-CA75-4256-80F7-F3C680FCC459}" srcOrd="3" destOrd="0" presId="urn:microsoft.com/office/officeart/2005/8/layout/cycle1"/>
    <dgm:cxn modelId="{164FE08B-CB9B-4709-A17A-FCC3C5FE9110}" type="presParOf" srcId="{0970A2A8-B2F9-4C5D-BD78-6B75DEFEC4DE}" destId="{0AD0437F-3C97-4E53-87CF-9916D5FD497A}" srcOrd="4" destOrd="0" presId="urn:microsoft.com/office/officeart/2005/8/layout/cycle1"/>
    <dgm:cxn modelId="{31F535B0-C46C-4336-9F4A-0578119EEA4D}" type="presParOf" srcId="{0970A2A8-B2F9-4C5D-BD78-6B75DEFEC4DE}" destId="{75B45A65-B854-4EEC-9B7D-1DC8E20CB0B9}"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EAE9A-3D69-4174-935B-74E97590749B}">
      <dsp:nvSpPr>
        <dsp:cNvPr id="0" name=""/>
        <dsp:cNvSpPr/>
      </dsp:nvSpPr>
      <dsp:spPr>
        <a:xfrm>
          <a:off x="3184640" y="3227147"/>
          <a:ext cx="1948005" cy="194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t-BR" sz="1900" b="1" kern="1200" dirty="0">
              <a:solidFill>
                <a:schemeClr val="accent4">
                  <a:lumMod val="40000"/>
                  <a:lumOff val="60000"/>
                </a:schemeClr>
              </a:solidFill>
            </a:rPr>
            <a:t>No total, c</a:t>
          </a:r>
          <a:r>
            <a:rPr lang="pt-BR" sz="1900" b="1" i="0" kern="1200" dirty="0">
              <a:solidFill>
                <a:schemeClr val="accent4">
                  <a:lumMod val="40000"/>
                  <a:lumOff val="60000"/>
                </a:schemeClr>
              </a:solidFill>
            </a:rPr>
            <a:t>onstatou-se que os produtos femininos custam mais do que os masculinos em 42% dos casos.</a:t>
          </a:r>
          <a:endParaRPr lang="en-US" sz="1900" kern="1200" dirty="0">
            <a:solidFill>
              <a:schemeClr val="accent4">
                <a:lumMod val="40000"/>
                <a:lumOff val="60000"/>
              </a:schemeClr>
            </a:solidFill>
          </a:endParaRPr>
        </a:p>
      </dsp:txBody>
      <dsp:txXfrm>
        <a:off x="3184640" y="3227147"/>
        <a:ext cx="1948005" cy="1948005"/>
      </dsp:txXfrm>
    </dsp:sp>
    <dsp:sp modelId="{E5E5DB14-C440-402B-8B4B-FED6B2C56020}">
      <dsp:nvSpPr>
        <dsp:cNvPr id="0" name=""/>
        <dsp:cNvSpPr/>
      </dsp:nvSpPr>
      <dsp:spPr>
        <a:xfrm>
          <a:off x="564351" y="2198245"/>
          <a:ext cx="4005808" cy="4005808"/>
        </a:xfrm>
        <a:prstGeom prst="circularArrow">
          <a:avLst>
            <a:gd name="adj1" fmla="val 9483"/>
            <a:gd name="adj2" fmla="val 684952"/>
            <a:gd name="adj3" fmla="val 7850793"/>
            <a:gd name="adj4" fmla="val 2264255"/>
            <a:gd name="adj5" fmla="val 11063"/>
          </a:avLst>
        </a:prstGeom>
        <a:solidFill>
          <a:srgbClr val="FF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0437F-3C97-4E53-87CF-9916D5FD497A}">
      <dsp:nvSpPr>
        <dsp:cNvPr id="0" name=""/>
        <dsp:cNvSpPr/>
      </dsp:nvSpPr>
      <dsp:spPr>
        <a:xfrm>
          <a:off x="1864" y="3227147"/>
          <a:ext cx="1948005" cy="194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t-BR" sz="1900" b="1" i="0" kern="1200" dirty="0">
              <a:solidFill>
                <a:schemeClr val="accent4">
                  <a:lumMod val="40000"/>
                  <a:lumOff val="60000"/>
                </a:schemeClr>
              </a:solidFill>
            </a:rPr>
            <a:t>O Departamento de Defesa do Consumidor (DCA) de Nova York divulgou uma pesquisa em 2016. </a:t>
          </a:r>
          <a:endParaRPr lang="en-US" sz="1900" kern="1200" dirty="0">
            <a:solidFill>
              <a:schemeClr val="accent4">
                <a:lumMod val="40000"/>
                <a:lumOff val="60000"/>
              </a:schemeClr>
            </a:solidFill>
          </a:endParaRPr>
        </a:p>
      </dsp:txBody>
      <dsp:txXfrm>
        <a:off x="1864" y="3227147"/>
        <a:ext cx="1948005" cy="1948005"/>
      </dsp:txXfrm>
    </dsp:sp>
    <dsp:sp modelId="{75B45A65-B854-4EEC-9B7D-1DC8E20CB0B9}">
      <dsp:nvSpPr>
        <dsp:cNvPr id="0" name=""/>
        <dsp:cNvSpPr/>
      </dsp:nvSpPr>
      <dsp:spPr>
        <a:xfrm>
          <a:off x="554817" y="2179178"/>
          <a:ext cx="4005808" cy="4005808"/>
        </a:xfrm>
        <a:prstGeom prst="circularArrow">
          <a:avLst>
            <a:gd name="adj1" fmla="val 9483"/>
            <a:gd name="adj2" fmla="val 684952"/>
            <a:gd name="adj3" fmla="val 18650793"/>
            <a:gd name="adj4" fmla="val 13064255"/>
            <a:gd name="adj5" fmla="val 11063"/>
          </a:avLst>
        </a:prstGeom>
        <a:blipFill rotWithShape="0">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49AAD-DDC7-457D-BA95-25927013B15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8655249-A870-4659-A5A2-B3AA00D2C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46B670B-F555-42CC-8358-9863E306BC7F}"/>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5" name="Espaço Reservado para Rodapé 4">
            <a:extLst>
              <a:ext uri="{FF2B5EF4-FFF2-40B4-BE49-F238E27FC236}">
                <a16:creationId xmlns:a16="http://schemas.microsoft.com/office/drawing/2014/main" id="{DC320130-003D-4C52-B134-F550E983080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71C43DF-8EFD-4900-9ECB-3BFCB26369B8}"/>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319610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6034E-F04C-48CC-9642-1FC26709AB8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15C92A4-F4B0-4BBA-9867-236E9A4F3DB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9C008D6-60F1-4743-925C-AEECD5FB7C41}"/>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5" name="Espaço Reservado para Rodapé 4">
            <a:extLst>
              <a:ext uri="{FF2B5EF4-FFF2-40B4-BE49-F238E27FC236}">
                <a16:creationId xmlns:a16="http://schemas.microsoft.com/office/drawing/2014/main" id="{3217DA45-ACC1-4B26-91F6-36645A00DA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9DCD799-00BC-4324-BAF7-65F5248ADEE2}"/>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405948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8803AD-69D5-4F40-9AA0-F0836B19059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B2DE81F-8CFF-464B-BB1E-C0A438B5137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C3C3307-2128-4CD3-AAEE-5D75A09E2073}"/>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5" name="Espaço Reservado para Rodapé 4">
            <a:extLst>
              <a:ext uri="{FF2B5EF4-FFF2-40B4-BE49-F238E27FC236}">
                <a16:creationId xmlns:a16="http://schemas.microsoft.com/office/drawing/2014/main" id="{5001314A-C5FB-4240-8645-7E3258FB14E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8BEBCBE-5AD8-4C6F-80D3-83E43526EF56}"/>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17864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D0EE0-52AD-4430-A871-81F1E1A1275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A3CF5AA-6F68-4EC1-88D3-2FCB17492AC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C3D36AA-A286-4F1F-9FDA-AA560654A7A7}"/>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5" name="Espaço Reservado para Rodapé 4">
            <a:extLst>
              <a:ext uri="{FF2B5EF4-FFF2-40B4-BE49-F238E27FC236}">
                <a16:creationId xmlns:a16="http://schemas.microsoft.com/office/drawing/2014/main" id="{C09EA4A6-235F-4738-BC8A-7AE753E41D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DC89F43-A076-4536-9FE5-FBB29AF27902}"/>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160620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A7705-B1E3-4A44-9C38-BBE804129EE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B69725-1D28-4354-91F3-13BAA0B21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FE4262C-DA08-4284-B737-239A8A2642CA}"/>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5" name="Espaço Reservado para Rodapé 4">
            <a:extLst>
              <a:ext uri="{FF2B5EF4-FFF2-40B4-BE49-F238E27FC236}">
                <a16:creationId xmlns:a16="http://schemas.microsoft.com/office/drawing/2014/main" id="{40F15B09-CB94-49DC-8DAA-979D9E2276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4E49310-1E86-4EFA-8F2C-9740BAEE6C75}"/>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359754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10DBF-F3F3-404C-938D-A60DA0716F9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645E265-144D-48EE-BE83-A6E39B79B68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F114F26-2C6C-496E-95C0-D68BF2ABEC9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D79E4B6-8E45-4025-8350-FDC3182984E5}"/>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6" name="Espaço Reservado para Rodapé 5">
            <a:extLst>
              <a:ext uri="{FF2B5EF4-FFF2-40B4-BE49-F238E27FC236}">
                <a16:creationId xmlns:a16="http://schemas.microsoft.com/office/drawing/2014/main" id="{52CBA7B8-F8E6-4435-880C-83925E7FEC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A25AF10-DEB9-4039-9F0F-729BB6BB39DF}"/>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348065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BAA3E-1FDB-4C65-9DA0-70587C35B13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15A4162-7BB7-44F4-9482-C58818EC1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EFDC8E5-603E-4F04-A156-E87FEE136AB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C367E93-3047-4C32-BC75-6EFCBAE15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DECE6AB-6D46-4BFF-96F3-05BB19D090B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7518F57-BBE0-42D6-88AC-0E760A44BAD2}"/>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8" name="Espaço Reservado para Rodapé 7">
            <a:extLst>
              <a:ext uri="{FF2B5EF4-FFF2-40B4-BE49-F238E27FC236}">
                <a16:creationId xmlns:a16="http://schemas.microsoft.com/office/drawing/2014/main" id="{5CD2E7A1-E6B1-4765-92E4-B31B6175F87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04577CA-C131-417D-81A6-9EA6B0DF769A}"/>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290753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E8E4E-EBEB-470B-9FD1-EF9CA96041B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99EBF81-DF60-476A-B170-51838FAB7708}"/>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4" name="Espaço Reservado para Rodapé 3">
            <a:extLst>
              <a:ext uri="{FF2B5EF4-FFF2-40B4-BE49-F238E27FC236}">
                <a16:creationId xmlns:a16="http://schemas.microsoft.com/office/drawing/2014/main" id="{93FD47ED-0B68-42D1-9020-E18140C8210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9249D7E-073A-47A4-A5EA-087C74409CDA}"/>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577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18E9E91-3731-49B8-A8EA-4CE2984BB0F2}"/>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3" name="Espaço Reservado para Rodapé 2">
            <a:extLst>
              <a:ext uri="{FF2B5EF4-FFF2-40B4-BE49-F238E27FC236}">
                <a16:creationId xmlns:a16="http://schemas.microsoft.com/office/drawing/2014/main" id="{2FA0E90F-2FEA-4B8A-A3AE-D021CEFC876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A3CFC17-BC46-45D2-816F-B5ECD38D35C6}"/>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12625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4FF019-C6A4-4B72-9239-2B354B065D2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2321851-A671-45CC-B032-828A7127F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7A42FCE-D1A1-4F95-BB41-98CB8AD14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07DC8FA-31CB-47DC-BC9F-72CFE22E2833}"/>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6" name="Espaço Reservado para Rodapé 5">
            <a:extLst>
              <a:ext uri="{FF2B5EF4-FFF2-40B4-BE49-F238E27FC236}">
                <a16:creationId xmlns:a16="http://schemas.microsoft.com/office/drawing/2014/main" id="{9B91EA92-67F5-4621-AF5A-42A0A699756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F427839-22BE-4CC1-A091-2904F73E4563}"/>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73086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4649C-62D9-467D-BFF1-C528C5953CF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2328F9C-90D2-4C11-A9D3-ADE9FE02F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ADFF206-24FE-44A8-9DC6-4771AB42D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3A4F9AC-F32E-454F-B37D-BE59FFF7B0E3}"/>
              </a:ext>
            </a:extLst>
          </p:cNvPr>
          <p:cNvSpPr>
            <a:spLocks noGrp="1"/>
          </p:cNvSpPr>
          <p:nvPr>
            <p:ph type="dt" sz="half" idx="10"/>
          </p:nvPr>
        </p:nvSpPr>
        <p:spPr/>
        <p:txBody>
          <a:bodyPr/>
          <a:lstStyle/>
          <a:p>
            <a:fld id="{A7CBB8A8-3118-4DC4-BAEA-B5E45E6510CB}" type="datetimeFigureOut">
              <a:rPr lang="pt-BR" smtClean="0"/>
              <a:t>08/03/2021</a:t>
            </a:fld>
            <a:endParaRPr lang="pt-BR"/>
          </a:p>
        </p:txBody>
      </p:sp>
      <p:sp>
        <p:nvSpPr>
          <p:cNvPr id="6" name="Espaço Reservado para Rodapé 5">
            <a:extLst>
              <a:ext uri="{FF2B5EF4-FFF2-40B4-BE49-F238E27FC236}">
                <a16:creationId xmlns:a16="http://schemas.microsoft.com/office/drawing/2014/main" id="{2B367B5A-D10E-43E9-98D5-C1029DDAD4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88B0C99-72B2-4636-B376-0E57D6C35BE9}"/>
              </a:ext>
            </a:extLst>
          </p:cNvPr>
          <p:cNvSpPr>
            <a:spLocks noGrp="1"/>
          </p:cNvSpPr>
          <p:nvPr>
            <p:ph type="sldNum" sz="quarter" idx="12"/>
          </p:nvPr>
        </p:nvSpPr>
        <p:spPr/>
        <p:txBody>
          <a:bodyPr/>
          <a:lstStyle/>
          <a:p>
            <a:fld id="{45EF88A6-566C-4F2F-B472-34269E932FEF}" type="slidenum">
              <a:rPr lang="pt-BR" smtClean="0"/>
              <a:t>‹nº›</a:t>
            </a:fld>
            <a:endParaRPr lang="pt-BR"/>
          </a:p>
        </p:txBody>
      </p:sp>
    </p:spTree>
    <p:extLst>
      <p:ext uri="{BB962C8B-B14F-4D97-AF65-F5344CB8AC3E}">
        <p14:creationId xmlns:p14="http://schemas.microsoft.com/office/powerpoint/2010/main" val="256153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EC53CC8-1FF1-4532-8DEB-C1C8DC6B9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D6648F6-D3F8-4A2D-A9D2-55AF9C35C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F915EC-FF22-4EFB-A00B-C00CDCF95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BB8A8-3118-4DC4-BAEA-B5E45E6510CB}" type="datetimeFigureOut">
              <a:rPr lang="pt-BR" smtClean="0"/>
              <a:t>08/03/2021</a:t>
            </a:fld>
            <a:endParaRPr lang="pt-BR"/>
          </a:p>
        </p:txBody>
      </p:sp>
      <p:sp>
        <p:nvSpPr>
          <p:cNvPr id="5" name="Espaço Reservado para Rodapé 4">
            <a:extLst>
              <a:ext uri="{FF2B5EF4-FFF2-40B4-BE49-F238E27FC236}">
                <a16:creationId xmlns:a16="http://schemas.microsoft.com/office/drawing/2014/main" id="{501FCF0E-9DD8-4996-91FE-E7A762D275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DAD02DB-C693-47F7-95FF-744230C8F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F88A6-566C-4F2F-B472-34269E932FEF}" type="slidenum">
              <a:rPr lang="pt-BR" smtClean="0"/>
              <a:t>‹nº›</a:t>
            </a:fld>
            <a:endParaRPr lang="pt-BR"/>
          </a:p>
        </p:txBody>
      </p:sp>
    </p:spTree>
    <p:extLst>
      <p:ext uri="{BB962C8B-B14F-4D97-AF65-F5344CB8AC3E}">
        <p14:creationId xmlns:p14="http://schemas.microsoft.com/office/powerpoint/2010/main" val="22584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jota.info/opiniao-e-analise/artigos/desodorantes-brinquedos-salarios-e-mulheres-20122020#_ftn3"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jp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581705-3860-4BEB-B6EA-359215FC5B94}"/>
              </a:ext>
            </a:extLst>
          </p:cNvPr>
          <p:cNvSpPr>
            <a:spLocks noGrp="1"/>
          </p:cNvSpPr>
          <p:nvPr>
            <p:ph type="ctrTitle"/>
          </p:nvPr>
        </p:nvSpPr>
        <p:spPr/>
        <p:txBody>
          <a:bodyPr/>
          <a:lstStyle/>
          <a:p>
            <a:endParaRPr lang="pt-BR" dirty="0">
              <a:latin typeface="Bookman Old Style" panose="02050604050505020204" pitchFamily="18" charset="0"/>
            </a:endParaRPr>
          </a:p>
        </p:txBody>
      </p:sp>
      <p:sp>
        <p:nvSpPr>
          <p:cNvPr id="3" name="Subtítulo 2">
            <a:extLst>
              <a:ext uri="{FF2B5EF4-FFF2-40B4-BE49-F238E27FC236}">
                <a16:creationId xmlns:a16="http://schemas.microsoft.com/office/drawing/2014/main" id="{1051366E-222C-4AD9-B47A-74A60B72C786}"/>
              </a:ext>
            </a:extLst>
          </p:cNvPr>
          <p:cNvSpPr>
            <a:spLocks noGrp="1"/>
          </p:cNvSpPr>
          <p:nvPr>
            <p:ph type="subTitle" idx="1"/>
          </p:nvPr>
        </p:nvSpPr>
        <p:spPr/>
        <p:txBody>
          <a:bodyPr/>
          <a:lstStyle/>
          <a:p>
            <a:endParaRPr lang="pt-BR">
              <a:latin typeface="Bookman Old Style" panose="02050604050505020204" pitchFamily="18" charset="0"/>
            </a:endParaRPr>
          </a:p>
        </p:txBody>
      </p:sp>
      <p:pic>
        <p:nvPicPr>
          <p:cNvPr id="9" name="Imagem 8" descr="Padrão do plano de fundo&#10;&#10;Descrição gerada automaticamente">
            <a:extLst>
              <a:ext uri="{FF2B5EF4-FFF2-40B4-BE49-F238E27FC236}">
                <a16:creationId xmlns:a16="http://schemas.microsoft.com/office/drawing/2014/main" id="{02B38EAE-C22F-4AA4-A2C8-D323C2AB1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CaixaDeTexto 10">
            <a:extLst>
              <a:ext uri="{FF2B5EF4-FFF2-40B4-BE49-F238E27FC236}">
                <a16:creationId xmlns:a16="http://schemas.microsoft.com/office/drawing/2014/main" id="{28510043-FB9E-4A8F-AD6C-9AF0AE81B144}"/>
              </a:ext>
            </a:extLst>
          </p:cNvPr>
          <p:cNvSpPr txBox="1"/>
          <p:nvPr/>
        </p:nvSpPr>
        <p:spPr>
          <a:xfrm>
            <a:off x="2143760" y="2763520"/>
            <a:ext cx="8829040" cy="369332"/>
          </a:xfrm>
          <a:prstGeom prst="rect">
            <a:avLst/>
          </a:prstGeom>
          <a:noFill/>
        </p:spPr>
        <p:txBody>
          <a:bodyPr wrap="square" rtlCol="0">
            <a:spAutoFit/>
          </a:bodyPr>
          <a:lstStyle/>
          <a:p>
            <a:endParaRPr lang="pt-BR" dirty="0">
              <a:latin typeface="Bookman Old Style" panose="02050604050505020204" pitchFamily="18" charset="0"/>
            </a:endParaRPr>
          </a:p>
        </p:txBody>
      </p:sp>
      <p:pic>
        <p:nvPicPr>
          <p:cNvPr id="15" name="Imagem 14" descr="Padrão do plano de fundo&#10;&#10;Descrição gerada automaticamente">
            <a:extLst>
              <a:ext uri="{FF2B5EF4-FFF2-40B4-BE49-F238E27FC236}">
                <a16:creationId xmlns:a16="http://schemas.microsoft.com/office/drawing/2014/main" id="{9957987B-C5A5-48D7-9E05-17D0A01C8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CaixaDeTexto 18">
            <a:extLst>
              <a:ext uri="{FF2B5EF4-FFF2-40B4-BE49-F238E27FC236}">
                <a16:creationId xmlns:a16="http://schemas.microsoft.com/office/drawing/2014/main" id="{FDCCD506-AEA3-49D5-A39C-20605C3A6787}"/>
              </a:ext>
            </a:extLst>
          </p:cNvPr>
          <p:cNvSpPr txBox="1"/>
          <p:nvPr/>
        </p:nvSpPr>
        <p:spPr>
          <a:xfrm>
            <a:off x="2143760" y="439525"/>
            <a:ext cx="7768866" cy="2554545"/>
          </a:xfrm>
          <a:prstGeom prst="rect">
            <a:avLst/>
          </a:prstGeom>
          <a:blipFill>
            <a:blip r:embed="rId4"/>
            <a:tile tx="0" ty="0" sx="100000" sy="100000" flip="none" algn="tl"/>
          </a:blipFill>
        </p:spPr>
        <p:txBody>
          <a:bodyPr wrap="square" rtlCol="0">
            <a:spAutoFit/>
          </a:bodyPr>
          <a:lstStyle/>
          <a:p>
            <a:pPr algn="ctr"/>
            <a:r>
              <a:rPr lang="pt-BR" sz="8000" b="1" dirty="0">
                <a:solidFill>
                  <a:schemeClr val="accent2">
                    <a:lumMod val="50000"/>
                  </a:schemeClr>
                </a:solidFill>
                <a:latin typeface="Bookman Old Style" panose="02050604050505020204" pitchFamily="18" charset="0"/>
              </a:rPr>
              <a:t>As mulheres e os tributos</a:t>
            </a:r>
          </a:p>
        </p:txBody>
      </p:sp>
      <p:sp>
        <p:nvSpPr>
          <p:cNvPr id="21" name="CaixaDeTexto 20">
            <a:extLst>
              <a:ext uri="{FF2B5EF4-FFF2-40B4-BE49-F238E27FC236}">
                <a16:creationId xmlns:a16="http://schemas.microsoft.com/office/drawing/2014/main" id="{BEBA1119-ECF9-45E2-8D3C-907DD52D326C}"/>
              </a:ext>
            </a:extLst>
          </p:cNvPr>
          <p:cNvSpPr txBox="1"/>
          <p:nvPr/>
        </p:nvSpPr>
        <p:spPr>
          <a:xfrm>
            <a:off x="2915478" y="3811012"/>
            <a:ext cx="6109252" cy="3046988"/>
          </a:xfrm>
          <a:prstGeom prst="rect">
            <a:avLst/>
          </a:prstGeom>
          <a:blipFill>
            <a:blip r:embed="rId4"/>
            <a:tile tx="0" ty="0" sx="100000" sy="100000" flip="none" algn="tl"/>
          </a:blip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t-BR" sz="2400" b="1" dirty="0">
                <a:solidFill>
                  <a:schemeClr val="accent2">
                    <a:lumMod val="50000"/>
                  </a:schemeClr>
                </a:solidFill>
                <a:latin typeface="Bookman Old Style" panose="02050604050505020204" pitchFamily="18" charset="0"/>
              </a:rPr>
              <a:t>HERTA RANI TELES SANTOS</a:t>
            </a:r>
          </a:p>
          <a:p>
            <a:pPr algn="ctr"/>
            <a:r>
              <a:rPr lang="pt-BR" sz="2400" b="1" dirty="0">
                <a:solidFill>
                  <a:schemeClr val="accent2">
                    <a:lumMod val="50000"/>
                  </a:schemeClr>
                </a:solidFill>
                <a:latin typeface="Bookman Old Style" panose="02050604050505020204" pitchFamily="18" charset="0"/>
              </a:rPr>
              <a:t>Procuradora da Fazenda Nacional</a:t>
            </a:r>
          </a:p>
          <a:p>
            <a:pPr algn="ctr"/>
            <a:r>
              <a:rPr lang="pt-BR" sz="2400" b="1" dirty="0">
                <a:solidFill>
                  <a:schemeClr val="accent2">
                    <a:lumMod val="50000"/>
                  </a:schemeClr>
                </a:solidFill>
                <a:latin typeface="Bookman Old Style" panose="02050604050505020204" pitchFamily="18" charset="0"/>
              </a:rPr>
              <a:t>@hertarani</a:t>
            </a:r>
          </a:p>
          <a:p>
            <a:pPr algn="ctr"/>
            <a:endParaRPr lang="pt-BR" sz="2400" b="1" dirty="0">
              <a:solidFill>
                <a:schemeClr val="accent2">
                  <a:lumMod val="50000"/>
                </a:schemeClr>
              </a:solidFill>
              <a:latin typeface="Bookman Old Style" panose="02050604050505020204" pitchFamily="18" charset="0"/>
            </a:endParaRPr>
          </a:p>
          <a:p>
            <a:pPr algn="ctr"/>
            <a:endParaRPr lang="pt-BR" sz="2400" b="1" dirty="0">
              <a:solidFill>
                <a:schemeClr val="accent2">
                  <a:lumMod val="50000"/>
                </a:schemeClr>
              </a:solidFill>
              <a:latin typeface="Bookman Old Style" panose="02050604050505020204" pitchFamily="18" charset="0"/>
            </a:endParaRPr>
          </a:p>
          <a:p>
            <a:pPr algn="ctr"/>
            <a:r>
              <a:rPr lang="pt-BR" sz="2400" b="1" dirty="0">
                <a:solidFill>
                  <a:schemeClr val="accent2">
                    <a:lumMod val="50000"/>
                  </a:schemeClr>
                </a:solidFill>
                <a:latin typeface="Bookman Old Style" panose="02050604050505020204" pitchFamily="18" charset="0"/>
              </a:rPr>
              <a:t>CAMILLA CAVALCANTI R. CABRAL</a:t>
            </a:r>
          </a:p>
          <a:p>
            <a:pPr algn="ctr"/>
            <a:r>
              <a:rPr lang="pt-BR" sz="2400" b="1" dirty="0">
                <a:solidFill>
                  <a:schemeClr val="accent2">
                    <a:lumMod val="50000"/>
                  </a:schemeClr>
                </a:solidFill>
                <a:latin typeface="Bookman Old Style" panose="02050604050505020204" pitchFamily="18" charset="0"/>
              </a:rPr>
              <a:t>Procuradora da Fazenda Nacional</a:t>
            </a:r>
          </a:p>
          <a:p>
            <a:pPr algn="ctr"/>
            <a:r>
              <a:rPr lang="pt-BR" sz="2400" b="1" dirty="0">
                <a:solidFill>
                  <a:schemeClr val="accent2">
                    <a:lumMod val="50000"/>
                  </a:schemeClr>
                </a:solidFill>
                <a:latin typeface="Bookman Old Style" panose="02050604050505020204" pitchFamily="18" charset="0"/>
              </a:rPr>
              <a:t>@camillacrcabral</a:t>
            </a:r>
          </a:p>
        </p:txBody>
      </p:sp>
    </p:spTree>
    <p:extLst>
      <p:ext uri="{BB962C8B-B14F-4D97-AF65-F5344CB8AC3E}">
        <p14:creationId xmlns:p14="http://schemas.microsoft.com/office/powerpoint/2010/main" val="46029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agem 9">
            <a:extLst>
              <a:ext uri="{FF2B5EF4-FFF2-40B4-BE49-F238E27FC236}">
                <a16:creationId xmlns:a16="http://schemas.microsoft.com/office/drawing/2014/main" id="{A0FBBE7D-E09B-4297-8566-51F94392176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8E145643-2FDD-47F6-B493-E8D7E84CD5F3}"/>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2800" b="1" dirty="0">
              <a:solidFill>
                <a:srgbClr val="FF6600"/>
              </a:solidFill>
              <a:latin typeface="+mj-lt"/>
              <a:ea typeface="+mj-ea"/>
              <a:cs typeface="+mj-cs"/>
            </a:endParaRPr>
          </a:p>
        </p:txBody>
      </p:sp>
      <p:sp>
        <p:nvSpPr>
          <p:cNvPr id="14" name="CaixaDeTexto 13">
            <a:extLst>
              <a:ext uri="{FF2B5EF4-FFF2-40B4-BE49-F238E27FC236}">
                <a16:creationId xmlns:a16="http://schemas.microsoft.com/office/drawing/2014/main" id="{B7CF487C-166D-4B22-BF1C-D60F27DE527B}"/>
              </a:ext>
            </a:extLst>
          </p:cNvPr>
          <p:cNvSpPr txBox="1"/>
          <p:nvPr/>
        </p:nvSpPr>
        <p:spPr>
          <a:xfrm>
            <a:off x="5630622" y="801756"/>
            <a:ext cx="5604467" cy="6158609"/>
          </a:xfrm>
          <a:prstGeom prst="rect">
            <a:avLst/>
          </a:prstGeom>
          <a:noFill/>
        </p:spPr>
        <p:txBody>
          <a:bodyPr wrap="square" rtlCol="0">
            <a:spAutoFit/>
          </a:bodyPr>
          <a:lstStyle/>
          <a:p>
            <a:pPr lvl="1" algn="ctr">
              <a:lnSpc>
                <a:spcPct val="90000"/>
              </a:lnSpc>
            </a:pPr>
            <a:endParaRPr lang="pt-BR" sz="2000" b="1" u="sng" dirty="0">
              <a:solidFill>
                <a:srgbClr val="993300"/>
              </a:solidFill>
            </a:endParaRPr>
          </a:p>
          <a:p>
            <a:pPr algn="just"/>
            <a:r>
              <a:rPr lang="pt-BR" b="1" u="sng" dirty="0">
                <a:solidFill>
                  <a:srgbClr val="993300"/>
                </a:solidFill>
              </a:rPr>
              <a:t>Embora o rendimento tributável dos homens seja 1,5 vezes o das mulheres, eles possuem rendimentos isentos 2,2 vezes superiores, justamente porque estão em cargos ou exercem certos tipos de trabalhos nos quais recai menor tributação, como, por exemplo, são maioria entre os sócios de empresas e, portanto, maioria entre os que recebem dividendos (percentual dos lucros de uma empresa que é distribuído aos acionistas).</a:t>
            </a:r>
          </a:p>
          <a:p>
            <a:pPr algn="just"/>
            <a:endParaRPr lang="pt-BR" b="1" u="sng" dirty="0">
              <a:solidFill>
                <a:srgbClr val="993300"/>
              </a:solidFill>
            </a:endParaRPr>
          </a:p>
          <a:p>
            <a:pPr algn="just"/>
            <a:r>
              <a:rPr lang="pt-BR" b="1" u="sng" dirty="0">
                <a:solidFill>
                  <a:srgbClr val="993300"/>
                </a:solidFill>
              </a:rPr>
              <a:t>Nas empresas que têm faturamento anual acima de R$ 100 milhões, as mulheres detêm a sociedade total de apenas 6,9% das empresas, enquanto as que contam apenas com homens em seu quadro societário representam mais de 44,45%, um percentual mais de seis vezes maior.</a:t>
            </a:r>
            <a:r>
              <a:rPr lang="pt-BR" b="1" u="sng" dirty="0">
                <a:solidFill>
                  <a:srgbClr val="993300"/>
                </a:solidFill>
                <a:hlinkClick r:id="rId3">
                  <a:extLst>
                    <a:ext uri="{A12FA001-AC4F-418D-AE19-62706E023703}">
                      <ahyp:hlinkClr xmlns:ahyp="http://schemas.microsoft.com/office/drawing/2018/hyperlinkcolor" val="tx"/>
                    </a:ext>
                  </a:extLst>
                </a:hlinkClick>
              </a:rPr>
              <a:t>[3]</a:t>
            </a:r>
            <a:endParaRPr lang="pt-BR" b="1" u="sng" dirty="0">
              <a:solidFill>
                <a:srgbClr val="993300"/>
              </a:solidFill>
            </a:endParaRPr>
          </a:p>
          <a:p>
            <a:pPr algn="just"/>
            <a:endParaRPr lang="pt-BR" b="1" u="sng" dirty="0">
              <a:solidFill>
                <a:srgbClr val="993300"/>
              </a:solidFill>
            </a:endParaRPr>
          </a:p>
          <a:p>
            <a:pPr algn="just"/>
            <a:r>
              <a:rPr lang="pt-BR" b="1" u="sng" dirty="0">
                <a:solidFill>
                  <a:srgbClr val="993300"/>
                </a:solidFill>
              </a:rPr>
              <a:t> Esse dado ganha relevância quando se observa que no Brasil não existe cobrança de imposto de renda sobre dividendos recebidos pelos sócios.</a:t>
            </a:r>
          </a:p>
          <a:p>
            <a:endParaRPr lang="pt-BR" dirty="0"/>
          </a:p>
          <a:p>
            <a:pPr marL="914400" lvl="2" indent="0" algn="just">
              <a:lnSpc>
                <a:spcPct val="90000"/>
              </a:lnSpc>
              <a:buNone/>
            </a:pPr>
            <a:endParaRPr lang="pt-BR" dirty="0">
              <a:solidFill>
                <a:schemeClr val="tx1"/>
              </a:solidFill>
            </a:endParaRPr>
          </a:p>
        </p:txBody>
      </p:sp>
      <p:pic>
        <p:nvPicPr>
          <p:cNvPr id="9" name="Imagem 8">
            <a:extLst>
              <a:ext uri="{FF2B5EF4-FFF2-40B4-BE49-F238E27FC236}">
                <a16:creationId xmlns:a16="http://schemas.microsoft.com/office/drawing/2014/main" id="{55706888-F2D2-4473-8BC3-08ADB336988F}"/>
              </a:ext>
            </a:extLst>
          </p:cNvPr>
          <p:cNvPicPr>
            <a:picLocks noChangeAspect="1"/>
          </p:cNvPicPr>
          <p:nvPr/>
        </p:nvPicPr>
        <p:blipFill rotWithShape="1">
          <a:blip r:embed="rId4"/>
          <a:srcRect t="9056"/>
          <a:stretch/>
        </p:blipFill>
        <p:spPr>
          <a:xfrm>
            <a:off x="317938" y="1069655"/>
            <a:ext cx="4961009" cy="48027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4251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Padrão do plano de fundo&#10;&#10;Descrição gerada automaticamente">
            <a:extLst>
              <a:ext uri="{FF2B5EF4-FFF2-40B4-BE49-F238E27FC236}">
                <a16:creationId xmlns:a16="http://schemas.microsoft.com/office/drawing/2014/main" id="{57201899-6E58-4195-A725-CD332327AF5C}"/>
              </a:ext>
            </a:extLst>
          </p:cNvPr>
          <p:cNvPicPr>
            <a:picLocks noChangeAspect="1"/>
          </p:cNvPicPr>
          <p:nvPr/>
        </p:nvPicPr>
        <p:blipFill rotWithShape="1">
          <a:blip r:embed="rId2">
            <a:extLst>
              <a:ext uri="{28A0092B-C50C-407E-A947-70E740481C1C}">
                <a14:useLocalDpi xmlns:a14="http://schemas.microsoft.com/office/drawing/2010/main" val="0"/>
              </a:ext>
            </a:extLst>
          </a:blip>
          <a:srcRect l="60401"/>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6" name="Imagem 5" descr="Criança em pé em frente a loja&#10;&#10;Descrição gerada automaticamente com confiança média">
            <a:extLst>
              <a:ext uri="{FF2B5EF4-FFF2-40B4-BE49-F238E27FC236}">
                <a16:creationId xmlns:a16="http://schemas.microsoft.com/office/drawing/2014/main" id="{7751DBB3-FADF-4DCA-A3B8-B1D34989EBE7}"/>
              </a:ext>
            </a:extLst>
          </p:cNvPr>
          <p:cNvPicPr>
            <a:picLocks noChangeAspect="1"/>
          </p:cNvPicPr>
          <p:nvPr/>
        </p:nvPicPr>
        <p:blipFill rotWithShape="1">
          <a:blip r:embed="rId3">
            <a:extLst>
              <a:ext uri="{28A0092B-C50C-407E-A947-70E740481C1C}">
                <a14:useLocalDpi xmlns:a14="http://schemas.microsoft.com/office/drawing/2010/main" val="0"/>
              </a:ext>
            </a:extLst>
          </a:blip>
          <a:srcRect l="19187" r="32656"/>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2" name="Freeform: Shape 21">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ixaDeTexto 11">
            <a:extLst>
              <a:ext uri="{FF2B5EF4-FFF2-40B4-BE49-F238E27FC236}">
                <a16:creationId xmlns:a16="http://schemas.microsoft.com/office/drawing/2014/main" id="{B08D6C07-0810-4AD9-ACBB-88E31602F6F2}"/>
              </a:ext>
            </a:extLst>
          </p:cNvPr>
          <p:cNvSpPr txBox="1"/>
          <p:nvPr/>
        </p:nvSpPr>
        <p:spPr>
          <a:xfrm>
            <a:off x="-90109" y="0"/>
            <a:ext cx="3607032" cy="7127284"/>
          </a:xfrm>
          <a:prstGeom prst="rect">
            <a:avLst/>
          </a:prstGeom>
        </p:spPr>
        <p:txBody>
          <a:bodyPr vert="horz" lIns="91440" tIns="45720" rIns="91440" bIns="45720" rtlCol="0">
            <a:normAutofit fontScale="85000" lnSpcReduction="10000"/>
          </a:bodyPr>
          <a:lstStyle/>
          <a:p>
            <a:pPr indent="-228600" algn="just">
              <a:lnSpc>
                <a:spcPct val="90000"/>
              </a:lnSpc>
              <a:buFont typeface="Arial" panose="020B0604020202020204" pitchFamily="34" charset="0"/>
              <a:buChar char="•"/>
            </a:pPr>
            <a:r>
              <a:rPr lang="en-US" sz="2000" dirty="0">
                <a:solidFill>
                  <a:schemeClr val="accent2">
                    <a:lumMod val="50000"/>
                  </a:schemeClr>
                </a:solidFill>
              </a:rPr>
              <a:t>Recebemos, </a:t>
            </a:r>
            <a:r>
              <a:rPr lang="en-US" sz="2000" dirty="0" err="1">
                <a:solidFill>
                  <a:schemeClr val="accent2">
                    <a:lumMod val="50000"/>
                  </a:schemeClr>
                </a:solidFill>
              </a:rPr>
              <a:t>em</a:t>
            </a:r>
            <a:r>
              <a:rPr lang="en-US" sz="2000" dirty="0">
                <a:solidFill>
                  <a:schemeClr val="accent2">
                    <a:lumMod val="50000"/>
                  </a:schemeClr>
                </a:solidFill>
              </a:rPr>
              <a:t> </a:t>
            </a:r>
            <a:r>
              <a:rPr lang="en-US" sz="2000" dirty="0" err="1">
                <a:solidFill>
                  <a:schemeClr val="accent2">
                    <a:lumMod val="50000"/>
                  </a:schemeClr>
                </a:solidFill>
              </a:rPr>
              <a:t>média</a:t>
            </a:r>
            <a:r>
              <a:rPr lang="en-US" sz="2000" dirty="0">
                <a:solidFill>
                  <a:schemeClr val="accent2">
                    <a:lumMod val="50000"/>
                  </a:schemeClr>
                </a:solidFill>
              </a:rPr>
              <a:t>, 24% </a:t>
            </a:r>
          </a:p>
          <a:p>
            <a:pPr algn="just">
              <a:lnSpc>
                <a:spcPct val="90000"/>
              </a:lnSpc>
            </a:pPr>
            <a:r>
              <a:rPr lang="en-US" sz="2000" dirty="0" err="1">
                <a:solidFill>
                  <a:schemeClr val="accent2">
                    <a:lumMod val="50000"/>
                  </a:schemeClr>
                </a:solidFill>
              </a:rPr>
              <a:t>menos</a:t>
            </a:r>
            <a:r>
              <a:rPr lang="en-US" sz="2000" dirty="0">
                <a:solidFill>
                  <a:schemeClr val="accent2">
                    <a:lumMod val="50000"/>
                  </a:schemeClr>
                </a:solidFill>
              </a:rPr>
              <a:t> que </a:t>
            </a:r>
            <a:r>
              <a:rPr lang="en-US" sz="2000" dirty="0" err="1">
                <a:solidFill>
                  <a:schemeClr val="accent2">
                    <a:lumMod val="50000"/>
                  </a:schemeClr>
                </a:solidFill>
              </a:rPr>
              <a:t>os</a:t>
            </a:r>
            <a:r>
              <a:rPr lang="en-US" sz="2000" dirty="0">
                <a:solidFill>
                  <a:schemeClr val="accent2">
                    <a:lumMod val="50000"/>
                  </a:schemeClr>
                </a:solidFill>
              </a:rPr>
              <a:t> </a:t>
            </a:r>
            <a:r>
              <a:rPr lang="en-US" sz="2000" dirty="0" err="1">
                <a:solidFill>
                  <a:schemeClr val="accent2">
                    <a:lumMod val="50000"/>
                  </a:schemeClr>
                </a:solidFill>
              </a:rPr>
              <a:t>homens</a:t>
            </a:r>
            <a:r>
              <a:rPr lang="en-US" sz="2000" dirty="0">
                <a:solidFill>
                  <a:schemeClr val="accent2">
                    <a:lumMod val="50000"/>
                  </a:schemeClr>
                </a:solidFill>
              </a:rPr>
              <a:t>.</a:t>
            </a:r>
          </a:p>
          <a:p>
            <a:pPr indent="-228600" algn="just">
              <a:lnSpc>
                <a:spcPct val="90000"/>
              </a:lnSpc>
              <a:buFont typeface="Arial" panose="020B0604020202020204" pitchFamily="34" charset="0"/>
              <a:buChar char="•"/>
            </a:pPr>
            <a:endParaRPr lang="en-US" sz="2000" dirty="0">
              <a:solidFill>
                <a:schemeClr val="accent2">
                  <a:lumMod val="50000"/>
                </a:schemeClr>
              </a:solidFill>
            </a:endParaRPr>
          </a:p>
          <a:p>
            <a:pPr indent="-228600" algn="just">
              <a:lnSpc>
                <a:spcPct val="90000"/>
              </a:lnSpc>
              <a:buFont typeface="Arial" panose="020B0604020202020204" pitchFamily="34" charset="0"/>
              <a:buChar char="•"/>
            </a:pPr>
            <a:r>
              <a:rPr lang="en-US" sz="2000" dirty="0" err="1">
                <a:solidFill>
                  <a:schemeClr val="accent2">
                    <a:lumMod val="50000"/>
                  </a:schemeClr>
                </a:solidFill>
              </a:rPr>
              <a:t>Pesquisa</a:t>
            </a:r>
            <a:r>
              <a:rPr lang="en-US" sz="2000" dirty="0">
                <a:solidFill>
                  <a:schemeClr val="accent2">
                    <a:lumMod val="50000"/>
                  </a:schemeClr>
                </a:solidFill>
              </a:rPr>
              <a:t> do IBGE </a:t>
            </a:r>
            <a:r>
              <a:rPr lang="en-US" sz="2000" dirty="0" err="1">
                <a:solidFill>
                  <a:schemeClr val="accent2">
                    <a:lumMod val="50000"/>
                  </a:schemeClr>
                </a:solidFill>
              </a:rPr>
              <a:t>em</a:t>
            </a:r>
            <a:r>
              <a:rPr lang="en-US" sz="2000" dirty="0">
                <a:solidFill>
                  <a:schemeClr val="accent2">
                    <a:lumMod val="50000"/>
                  </a:schemeClr>
                </a:solidFill>
              </a:rPr>
              <a:t> 2019 </a:t>
            </a:r>
            <a:r>
              <a:rPr lang="en-US" sz="2000" dirty="0" err="1">
                <a:solidFill>
                  <a:schemeClr val="accent2">
                    <a:lumMod val="50000"/>
                  </a:schemeClr>
                </a:solidFill>
              </a:rPr>
              <a:t>aponta</a:t>
            </a:r>
            <a:r>
              <a:rPr lang="en-US" sz="2000" dirty="0">
                <a:solidFill>
                  <a:schemeClr val="accent2">
                    <a:lumMod val="50000"/>
                  </a:schemeClr>
                </a:solidFill>
              </a:rPr>
              <a:t> que </a:t>
            </a:r>
            <a:r>
              <a:rPr lang="en-US" sz="2000" b="1" dirty="0" err="1">
                <a:solidFill>
                  <a:schemeClr val="accent2">
                    <a:lumMod val="50000"/>
                  </a:schemeClr>
                </a:solidFill>
              </a:rPr>
              <a:t>mulheres</a:t>
            </a:r>
            <a:r>
              <a:rPr lang="en-US" sz="2000" b="1" dirty="0">
                <a:solidFill>
                  <a:schemeClr val="accent2">
                    <a:lumMod val="50000"/>
                  </a:schemeClr>
                </a:solidFill>
              </a:rPr>
              <a:t> </a:t>
            </a:r>
            <a:r>
              <a:rPr lang="en-US" sz="2000" b="1" dirty="0" err="1">
                <a:solidFill>
                  <a:schemeClr val="accent2">
                    <a:lumMod val="50000"/>
                  </a:schemeClr>
                </a:solidFill>
              </a:rPr>
              <a:t>pretas</a:t>
            </a:r>
            <a:r>
              <a:rPr lang="en-US" sz="2000" b="1" dirty="0">
                <a:solidFill>
                  <a:schemeClr val="accent2">
                    <a:lumMod val="50000"/>
                  </a:schemeClr>
                </a:solidFill>
              </a:rPr>
              <a:t> </a:t>
            </a:r>
            <a:r>
              <a:rPr lang="en-US" sz="2000" b="1" dirty="0" err="1">
                <a:solidFill>
                  <a:schemeClr val="accent2">
                    <a:lumMod val="50000"/>
                  </a:schemeClr>
                </a:solidFill>
              </a:rPr>
              <a:t>ou</a:t>
            </a:r>
            <a:r>
              <a:rPr lang="en-US" sz="2000" b="1" dirty="0">
                <a:solidFill>
                  <a:schemeClr val="accent2">
                    <a:lumMod val="50000"/>
                  </a:schemeClr>
                </a:solidFill>
              </a:rPr>
              <a:t> </a:t>
            </a:r>
            <a:r>
              <a:rPr lang="en-US" sz="2000" b="1" dirty="0" err="1">
                <a:solidFill>
                  <a:schemeClr val="accent2">
                    <a:lumMod val="50000"/>
                  </a:schemeClr>
                </a:solidFill>
              </a:rPr>
              <a:t>pardas</a:t>
            </a:r>
            <a:r>
              <a:rPr lang="en-US" sz="2000" b="1" dirty="0">
                <a:solidFill>
                  <a:schemeClr val="accent2">
                    <a:lumMod val="50000"/>
                  </a:schemeClr>
                </a:solidFill>
              </a:rPr>
              <a:t>, que </a:t>
            </a:r>
            <a:r>
              <a:rPr lang="en-US" sz="2000" b="1" dirty="0" err="1">
                <a:solidFill>
                  <a:schemeClr val="accent2">
                    <a:lumMod val="50000"/>
                  </a:schemeClr>
                </a:solidFill>
              </a:rPr>
              <a:t>recebem</a:t>
            </a:r>
            <a:r>
              <a:rPr lang="en-US" sz="2000" b="1" dirty="0">
                <a:solidFill>
                  <a:schemeClr val="accent2">
                    <a:lumMod val="50000"/>
                  </a:schemeClr>
                </a:solidFill>
              </a:rPr>
              <a:t> </a:t>
            </a:r>
            <a:r>
              <a:rPr lang="en-US" sz="2000" b="1" dirty="0" err="1">
                <a:solidFill>
                  <a:schemeClr val="accent2">
                    <a:lumMod val="50000"/>
                  </a:schemeClr>
                </a:solidFill>
              </a:rPr>
              <a:t>menos</a:t>
            </a:r>
            <a:r>
              <a:rPr lang="en-US" sz="2000" b="1" dirty="0">
                <a:solidFill>
                  <a:schemeClr val="accent2">
                    <a:lumMod val="50000"/>
                  </a:schemeClr>
                </a:solidFill>
              </a:rPr>
              <a:t> da </a:t>
            </a:r>
            <a:r>
              <a:rPr lang="en-US" sz="2000" b="1" dirty="0" err="1">
                <a:solidFill>
                  <a:schemeClr val="accent2">
                    <a:lumMod val="50000"/>
                  </a:schemeClr>
                </a:solidFill>
              </a:rPr>
              <a:t>metade</a:t>
            </a:r>
            <a:r>
              <a:rPr lang="en-US" sz="2000" b="1" dirty="0">
                <a:solidFill>
                  <a:schemeClr val="accent2">
                    <a:lumMod val="50000"/>
                  </a:schemeClr>
                </a:solidFill>
              </a:rPr>
              <a:t> do que </a:t>
            </a:r>
            <a:r>
              <a:rPr lang="en-US" sz="2000" b="1" dirty="0" err="1">
                <a:solidFill>
                  <a:schemeClr val="accent2">
                    <a:lumMod val="50000"/>
                  </a:schemeClr>
                </a:solidFill>
              </a:rPr>
              <a:t>os</a:t>
            </a:r>
            <a:r>
              <a:rPr lang="en-US" sz="2000" b="1" dirty="0">
                <a:solidFill>
                  <a:schemeClr val="accent2">
                    <a:lumMod val="50000"/>
                  </a:schemeClr>
                </a:solidFill>
              </a:rPr>
              <a:t> </a:t>
            </a:r>
            <a:r>
              <a:rPr lang="en-US" sz="2000" b="1" dirty="0" err="1">
                <a:solidFill>
                  <a:schemeClr val="accent2">
                    <a:lumMod val="50000"/>
                  </a:schemeClr>
                </a:solidFill>
              </a:rPr>
              <a:t>homens</a:t>
            </a:r>
            <a:r>
              <a:rPr lang="en-US" sz="2000" b="1" dirty="0">
                <a:solidFill>
                  <a:schemeClr val="accent2">
                    <a:lumMod val="50000"/>
                  </a:schemeClr>
                </a:solidFill>
              </a:rPr>
              <a:t> </a:t>
            </a:r>
            <a:r>
              <a:rPr lang="en-US" sz="2000" b="1" dirty="0" err="1">
                <a:solidFill>
                  <a:schemeClr val="accent2">
                    <a:lumMod val="50000"/>
                  </a:schemeClr>
                </a:solidFill>
              </a:rPr>
              <a:t>brancos</a:t>
            </a:r>
            <a:r>
              <a:rPr lang="en-US" sz="2000" b="1" dirty="0">
                <a:solidFill>
                  <a:schemeClr val="accent2">
                    <a:lumMod val="50000"/>
                  </a:schemeClr>
                </a:solidFill>
              </a:rPr>
              <a:t> (44,4%), </a:t>
            </a:r>
            <a:r>
              <a:rPr lang="en-US" sz="2000" b="1" dirty="0" err="1">
                <a:solidFill>
                  <a:schemeClr val="accent2">
                    <a:lumMod val="50000"/>
                  </a:schemeClr>
                </a:solidFill>
              </a:rPr>
              <a:t>independentemente</a:t>
            </a:r>
            <a:r>
              <a:rPr lang="en-US" sz="2000" b="1" dirty="0">
                <a:solidFill>
                  <a:schemeClr val="accent2">
                    <a:lumMod val="50000"/>
                  </a:schemeClr>
                </a:solidFill>
              </a:rPr>
              <a:t> da </a:t>
            </a:r>
            <a:r>
              <a:rPr lang="en-US" sz="2000" b="1" dirty="0" err="1">
                <a:solidFill>
                  <a:schemeClr val="accent2">
                    <a:lumMod val="50000"/>
                  </a:schemeClr>
                </a:solidFill>
              </a:rPr>
              <a:t>escolaridade</a:t>
            </a:r>
            <a:r>
              <a:rPr lang="en-US" sz="2000" b="1" dirty="0">
                <a:solidFill>
                  <a:schemeClr val="accent2">
                    <a:lumMod val="50000"/>
                  </a:schemeClr>
                </a:solidFill>
              </a:rPr>
              <a:t>. </a:t>
            </a:r>
          </a:p>
          <a:p>
            <a:pPr indent="-228600" algn="just">
              <a:lnSpc>
                <a:spcPct val="90000"/>
              </a:lnSpc>
              <a:buFont typeface="Arial" panose="020B0604020202020204" pitchFamily="34" charset="0"/>
              <a:buChar char="•"/>
            </a:pPr>
            <a:endParaRPr lang="en-US" sz="2000" b="1" dirty="0">
              <a:solidFill>
                <a:schemeClr val="accent2">
                  <a:lumMod val="50000"/>
                </a:schemeClr>
              </a:solidFill>
            </a:endParaRPr>
          </a:p>
          <a:p>
            <a:pPr indent="-228600" algn="just">
              <a:lnSpc>
                <a:spcPct val="90000"/>
              </a:lnSpc>
              <a:spcBef>
                <a:spcPts val="1200"/>
              </a:spcBef>
              <a:spcAft>
                <a:spcPts val="1200"/>
              </a:spcAft>
              <a:buFont typeface="Arial" panose="020B0604020202020204" pitchFamily="34" charset="0"/>
              <a:buChar char="•"/>
            </a:pPr>
            <a:r>
              <a:rPr lang="en-US" sz="2000" b="1" dirty="0">
                <a:solidFill>
                  <a:schemeClr val="accent2">
                    <a:lumMod val="50000"/>
                  </a:schemeClr>
                </a:solidFill>
              </a:rPr>
              <a:t>“</a:t>
            </a:r>
            <a:r>
              <a:rPr lang="en-US" sz="2000" b="1" dirty="0" err="1">
                <a:solidFill>
                  <a:schemeClr val="accent2">
                    <a:lumMod val="50000"/>
                  </a:schemeClr>
                </a:solidFill>
              </a:rPr>
              <a:t>Estrutura</a:t>
            </a:r>
            <a:r>
              <a:rPr lang="en-US" sz="2000" b="1" dirty="0">
                <a:solidFill>
                  <a:schemeClr val="accent2">
                    <a:lumMod val="50000"/>
                  </a:schemeClr>
                </a:solidFill>
              </a:rPr>
              <a:t> </a:t>
            </a:r>
            <a:r>
              <a:rPr lang="en-US" sz="2000" b="1" dirty="0" err="1">
                <a:solidFill>
                  <a:schemeClr val="accent2">
                    <a:lumMod val="50000"/>
                  </a:schemeClr>
                </a:solidFill>
              </a:rPr>
              <a:t>tributária</a:t>
            </a:r>
            <a:r>
              <a:rPr lang="en-US" sz="2000" b="1" dirty="0">
                <a:solidFill>
                  <a:schemeClr val="accent2">
                    <a:lumMod val="50000"/>
                  </a:schemeClr>
                </a:solidFill>
              </a:rPr>
              <a:t> </a:t>
            </a:r>
            <a:r>
              <a:rPr lang="en-US" sz="2000" b="1" dirty="0" err="1">
                <a:solidFill>
                  <a:schemeClr val="accent2">
                    <a:lumMod val="50000"/>
                  </a:schemeClr>
                </a:solidFill>
              </a:rPr>
              <a:t>brasileira</a:t>
            </a:r>
            <a:r>
              <a:rPr lang="en-US" sz="2000" b="1" dirty="0">
                <a:solidFill>
                  <a:schemeClr val="accent2">
                    <a:lumMod val="50000"/>
                  </a:schemeClr>
                </a:solidFill>
              </a:rPr>
              <a:t> e </a:t>
            </a:r>
            <a:r>
              <a:rPr lang="en-US" sz="2000" b="1" dirty="0" err="1">
                <a:solidFill>
                  <a:schemeClr val="accent2">
                    <a:lumMod val="50000"/>
                  </a:schemeClr>
                </a:solidFill>
              </a:rPr>
              <a:t>seus</a:t>
            </a:r>
            <a:r>
              <a:rPr lang="en-US" sz="2000" b="1" dirty="0">
                <a:solidFill>
                  <a:schemeClr val="accent2">
                    <a:lumMod val="50000"/>
                  </a:schemeClr>
                </a:solidFill>
              </a:rPr>
              <a:t> </a:t>
            </a:r>
            <a:r>
              <a:rPr lang="en-US" sz="2000" b="1" dirty="0" err="1">
                <a:solidFill>
                  <a:schemeClr val="accent2">
                    <a:lumMod val="50000"/>
                  </a:schemeClr>
                </a:solidFill>
              </a:rPr>
              <a:t>reflexos</a:t>
            </a:r>
            <a:r>
              <a:rPr lang="en-US" sz="2000" b="1" dirty="0">
                <a:solidFill>
                  <a:schemeClr val="accent2">
                    <a:lumMod val="50000"/>
                  </a:schemeClr>
                </a:solidFill>
              </a:rPr>
              <a:t> </a:t>
            </a:r>
            <a:r>
              <a:rPr lang="en-US" sz="2000" b="1" dirty="0" err="1">
                <a:solidFill>
                  <a:schemeClr val="accent2">
                    <a:lumMod val="50000"/>
                  </a:schemeClr>
                </a:solidFill>
              </a:rPr>
              <a:t>nas</a:t>
            </a:r>
            <a:r>
              <a:rPr lang="en-US" sz="2000" b="1" dirty="0">
                <a:solidFill>
                  <a:schemeClr val="accent2">
                    <a:lumMod val="50000"/>
                  </a:schemeClr>
                </a:solidFill>
              </a:rPr>
              <a:t> </a:t>
            </a:r>
            <a:r>
              <a:rPr lang="en-US" sz="2000" b="1" dirty="0" err="1">
                <a:solidFill>
                  <a:schemeClr val="accent2">
                    <a:lumMod val="50000"/>
                  </a:schemeClr>
                </a:solidFill>
              </a:rPr>
              <a:t>desigualdades</a:t>
            </a:r>
            <a:r>
              <a:rPr lang="en-US" sz="2000" b="1" dirty="0">
                <a:solidFill>
                  <a:schemeClr val="accent2">
                    <a:lumMod val="50000"/>
                  </a:schemeClr>
                </a:solidFill>
              </a:rPr>
              <a:t> de </a:t>
            </a:r>
            <a:r>
              <a:rPr lang="en-US" sz="2000" b="1" dirty="0" err="1">
                <a:solidFill>
                  <a:schemeClr val="accent2">
                    <a:lumMod val="50000"/>
                  </a:schemeClr>
                </a:solidFill>
              </a:rPr>
              <a:t>gênero</a:t>
            </a:r>
            <a:r>
              <a:rPr lang="en-US" sz="2000" b="1" dirty="0">
                <a:solidFill>
                  <a:schemeClr val="accent2">
                    <a:lumMod val="50000"/>
                  </a:schemeClr>
                </a:solidFill>
              </a:rPr>
              <a:t>”, </a:t>
            </a:r>
            <a:r>
              <a:rPr lang="en-US" sz="2000" b="1" dirty="0" err="1">
                <a:solidFill>
                  <a:schemeClr val="accent2">
                    <a:lumMod val="50000"/>
                  </a:schemeClr>
                </a:solidFill>
              </a:rPr>
              <a:t>em</a:t>
            </a:r>
            <a:r>
              <a:rPr lang="en-US" sz="2000" b="1" dirty="0">
                <a:solidFill>
                  <a:schemeClr val="accent2">
                    <a:lumMod val="50000"/>
                  </a:schemeClr>
                </a:solidFill>
              </a:rPr>
              <a:t> 1995, a 44,3% das </a:t>
            </a:r>
            <a:r>
              <a:rPr lang="en-US" sz="2000" b="1" dirty="0" err="1">
                <a:solidFill>
                  <a:schemeClr val="accent2">
                    <a:lumMod val="50000"/>
                  </a:schemeClr>
                </a:solidFill>
              </a:rPr>
              <a:t>famílias</a:t>
            </a:r>
            <a:r>
              <a:rPr lang="en-US" sz="2000" b="1" dirty="0">
                <a:solidFill>
                  <a:schemeClr val="accent2">
                    <a:lumMod val="50000"/>
                  </a:schemeClr>
                </a:solidFill>
              </a:rPr>
              <a:t> </a:t>
            </a:r>
            <a:r>
              <a:rPr lang="en-US" sz="2000" b="1" dirty="0" err="1">
                <a:solidFill>
                  <a:schemeClr val="accent2">
                    <a:lumMod val="50000"/>
                  </a:schemeClr>
                </a:solidFill>
              </a:rPr>
              <a:t>eram</a:t>
            </a:r>
            <a:r>
              <a:rPr lang="en-US" sz="2000" b="1" dirty="0">
                <a:solidFill>
                  <a:schemeClr val="accent2">
                    <a:lumMod val="50000"/>
                  </a:schemeClr>
                </a:solidFill>
              </a:rPr>
              <a:t> </a:t>
            </a:r>
            <a:r>
              <a:rPr lang="en-US" sz="2000" b="1" dirty="0" err="1">
                <a:solidFill>
                  <a:schemeClr val="accent2">
                    <a:lumMod val="50000"/>
                  </a:schemeClr>
                </a:solidFill>
              </a:rPr>
              <a:t>chefiadas</a:t>
            </a:r>
            <a:r>
              <a:rPr lang="en-US" sz="2000" b="1" dirty="0">
                <a:solidFill>
                  <a:schemeClr val="accent2">
                    <a:lumMod val="50000"/>
                  </a:schemeClr>
                </a:solidFill>
              </a:rPr>
              <a:t> por </a:t>
            </a:r>
            <a:r>
              <a:rPr lang="en-US" sz="2000" b="1" dirty="0" err="1">
                <a:solidFill>
                  <a:schemeClr val="accent2">
                    <a:lumMod val="50000"/>
                  </a:schemeClr>
                </a:solidFill>
              </a:rPr>
              <a:t>mulheres</a:t>
            </a:r>
            <a:r>
              <a:rPr lang="en-US" sz="2000" b="1" dirty="0">
                <a:solidFill>
                  <a:schemeClr val="accent2">
                    <a:lumMod val="50000"/>
                  </a:schemeClr>
                </a:solidFill>
              </a:rPr>
              <a:t>.</a:t>
            </a:r>
          </a:p>
          <a:p>
            <a:pPr indent="-228600" algn="just">
              <a:lnSpc>
                <a:spcPct val="90000"/>
              </a:lnSpc>
              <a:spcBef>
                <a:spcPts val="1200"/>
              </a:spcBef>
              <a:spcAft>
                <a:spcPts val="1200"/>
              </a:spcAft>
              <a:buFont typeface="Arial" panose="020B0604020202020204" pitchFamily="34" charset="0"/>
              <a:buChar char="•"/>
            </a:pPr>
            <a:r>
              <a:rPr lang="en-US" sz="2000" b="1" dirty="0" err="1">
                <a:solidFill>
                  <a:schemeClr val="accent2">
                    <a:lumMod val="50000"/>
                  </a:schemeClr>
                </a:solidFill>
              </a:rPr>
              <a:t>Também</a:t>
            </a:r>
            <a:r>
              <a:rPr lang="en-US" sz="2000" b="1" dirty="0">
                <a:solidFill>
                  <a:schemeClr val="accent2">
                    <a:lumMod val="50000"/>
                  </a:schemeClr>
                </a:solidFill>
              </a:rPr>
              <a:t> </a:t>
            </a:r>
            <a:r>
              <a:rPr lang="en-US" sz="2000" b="1" dirty="0" err="1">
                <a:solidFill>
                  <a:schemeClr val="accent2">
                    <a:lumMod val="50000"/>
                  </a:schemeClr>
                </a:solidFill>
              </a:rPr>
              <a:t>conforme</a:t>
            </a:r>
            <a:r>
              <a:rPr lang="en-US" sz="2000" b="1" dirty="0">
                <a:solidFill>
                  <a:schemeClr val="accent2">
                    <a:lumMod val="50000"/>
                  </a:schemeClr>
                </a:solidFill>
              </a:rPr>
              <a:t> o IBGE, </a:t>
            </a:r>
            <a:r>
              <a:rPr lang="en-US" sz="2000" b="1" dirty="0" err="1">
                <a:solidFill>
                  <a:schemeClr val="accent2">
                    <a:lumMod val="50000"/>
                  </a:schemeClr>
                </a:solidFill>
              </a:rPr>
              <a:t>em</a:t>
            </a:r>
            <a:r>
              <a:rPr lang="en-US" sz="2000" b="1" dirty="0">
                <a:solidFill>
                  <a:schemeClr val="accent2">
                    <a:lumMod val="50000"/>
                  </a:schemeClr>
                </a:solidFill>
              </a:rPr>
              <a:t> 2005, o </a:t>
            </a:r>
            <a:r>
              <a:rPr lang="en-US" sz="2000" b="1" dirty="0" err="1">
                <a:solidFill>
                  <a:schemeClr val="accent2">
                    <a:lumMod val="50000"/>
                  </a:schemeClr>
                </a:solidFill>
              </a:rPr>
              <a:t>país</a:t>
            </a:r>
            <a:r>
              <a:rPr lang="en-US" sz="2000" b="1" dirty="0">
                <a:solidFill>
                  <a:schemeClr val="accent2">
                    <a:lumMod val="50000"/>
                  </a:schemeClr>
                </a:solidFill>
              </a:rPr>
              <a:t> </a:t>
            </a:r>
            <a:r>
              <a:rPr lang="en-US" sz="2000" b="1" dirty="0" err="1">
                <a:solidFill>
                  <a:schemeClr val="accent2">
                    <a:lumMod val="50000"/>
                  </a:schemeClr>
                </a:solidFill>
              </a:rPr>
              <a:t>tinha</a:t>
            </a:r>
            <a:r>
              <a:rPr lang="en-US" sz="2000" b="1" dirty="0">
                <a:solidFill>
                  <a:schemeClr val="accent2">
                    <a:lumMod val="50000"/>
                  </a:schemeClr>
                </a:solidFill>
              </a:rPr>
              <a:t> 10,5 </a:t>
            </a:r>
            <a:r>
              <a:rPr lang="en-US" sz="2000" b="1" dirty="0" err="1">
                <a:solidFill>
                  <a:schemeClr val="accent2">
                    <a:lumMod val="50000"/>
                  </a:schemeClr>
                </a:solidFill>
              </a:rPr>
              <a:t>milhões</a:t>
            </a:r>
            <a:r>
              <a:rPr lang="en-US" sz="2000" b="1" dirty="0">
                <a:solidFill>
                  <a:schemeClr val="accent2">
                    <a:lumMod val="50000"/>
                  </a:schemeClr>
                </a:solidFill>
              </a:rPr>
              <a:t> de </a:t>
            </a:r>
            <a:r>
              <a:rPr lang="en-US" sz="2000" b="1" dirty="0" err="1">
                <a:solidFill>
                  <a:schemeClr val="accent2">
                    <a:lumMod val="50000"/>
                  </a:schemeClr>
                </a:solidFill>
              </a:rPr>
              <a:t>famílias</a:t>
            </a:r>
            <a:r>
              <a:rPr lang="en-US" sz="2000" b="1" dirty="0">
                <a:solidFill>
                  <a:schemeClr val="accent2">
                    <a:lumMod val="50000"/>
                  </a:schemeClr>
                </a:solidFill>
              </a:rPr>
              <a:t> de </a:t>
            </a:r>
            <a:r>
              <a:rPr lang="en-US" sz="2000" b="1" dirty="0" err="1">
                <a:solidFill>
                  <a:schemeClr val="accent2">
                    <a:lumMod val="50000"/>
                  </a:schemeClr>
                </a:solidFill>
              </a:rPr>
              <a:t>mulheres</a:t>
            </a:r>
            <a:r>
              <a:rPr lang="en-US" sz="2000" b="1" dirty="0">
                <a:solidFill>
                  <a:schemeClr val="accent2">
                    <a:lumMod val="50000"/>
                  </a:schemeClr>
                </a:solidFill>
              </a:rPr>
              <a:t> </a:t>
            </a:r>
            <a:r>
              <a:rPr lang="en-US" sz="2000" b="1" dirty="0" err="1">
                <a:solidFill>
                  <a:schemeClr val="accent2">
                    <a:lumMod val="50000"/>
                  </a:schemeClr>
                </a:solidFill>
              </a:rPr>
              <a:t>sem</a:t>
            </a:r>
            <a:r>
              <a:rPr lang="en-US" sz="2000" b="1" dirty="0">
                <a:solidFill>
                  <a:schemeClr val="accent2">
                    <a:lumMod val="50000"/>
                  </a:schemeClr>
                </a:solidFill>
              </a:rPr>
              <a:t> </a:t>
            </a:r>
            <a:r>
              <a:rPr lang="en-US" sz="2000" b="1" dirty="0" err="1">
                <a:solidFill>
                  <a:schemeClr val="accent2">
                    <a:lumMod val="50000"/>
                  </a:schemeClr>
                </a:solidFill>
              </a:rPr>
              <a:t>cônjuge</a:t>
            </a:r>
            <a:r>
              <a:rPr lang="en-US" sz="2000" b="1" dirty="0">
                <a:solidFill>
                  <a:schemeClr val="accent2">
                    <a:lumMod val="50000"/>
                  </a:schemeClr>
                </a:solidFill>
              </a:rPr>
              <a:t> e com </a:t>
            </a:r>
            <a:r>
              <a:rPr lang="en-US" sz="2000" b="1" dirty="0" err="1">
                <a:solidFill>
                  <a:schemeClr val="accent2">
                    <a:lumMod val="50000"/>
                  </a:schemeClr>
                </a:solidFill>
              </a:rPr>
              <a:t>filhos</a:t>
            </a:r>
            <a:r>
              <a:rPr lang="en-US" sz="2000" b="1" dirty="0">
                <a:solidFill>
                  <a:schemeClr val="accent2">
                    <a:lumMod val="50000"/>
                  </a:schemeClr>
                </a:solidFill>
              </a:rPr>
              <a:t>. </a:t>
            </a:r>
          </a:p>
          <a:p>
            <a:pPr indent="-228600" algn="just">
              <a:lnSpc>
                <a:spcPct val="90000"/>
              </a:lnSpc>
              <a:spcBef>
                <a:spcPts val="1200"/>
              </a:spcBef>
              <a:spcAft>
                <a:spcPts val="1200"/>
              </a:spcAft>
              <a:buFont typeface="Arial" panose="020B0604020202020204" pitchFamily="34" charset="0"/>
              <a:buChar char="•"/>
            </a:pPr>
            <a:r>
              <a:rPr lang="en-US" sz="2000" b="1" dirty="0" err="1">
                <a:solidFill>
                  <a:schemeClr val="accent2">
                    <a:lumMod val="50000"/>
                  </a:schemeClr>
                </a:solidFill>
              </a:rPr>
              <a:t>Mulheres</a:t>
            </a:r>
            <a:r>
              <a:rPr lang="en-US" sz="2000" b="1" dirty="0">
                <a:solidFill>
                  <a:schemeClr val="accent2">
                    <a:lumMod val="50000"/>
                  </a:schemeClr>
                </a:solidFill>
              </a:rPr>
              <a:t> </a:t>
            </a:r>
            <a:r>
              <a:rPr lang="en-US" sz="2000" b="1" dirty="0" err="1">
                <a:solidFill>
                  <a:schemeClr val="accent2">
                    <a:lumMod val="50000"/>
                  </a:schemeClr>
                </a:solidFill>
              </a:rPr>
              <a:t>pretas</a:t>
            </a:r>
            <a:r>
              <a:rPr lang="en-US" sz="2000" b="1" dirty="0">
                <a:solidFill>
                  <a:schemeClr val="accent2">
                    <a:lumMod val="50000"/>
                  </a:schemeClr>
                </a:solidFill>
              </a:rPr>
              <a:t> e </a:t>
            </a:r>
            <a:r>
              <a:rPr lang="en-US" sz="2000" b="1" dirty="0" err="1">
                <a:solidFill>
                  <a:schemeClr val="accent2">
                    <a:lumMod val="50000"/>
                  </a:schemeClr>
                </a:solidFill>
              </a:rPr>
              <a:t>pardas</a:t>
            </a:r>
            <a:r>
              <a:rPr lang="en-US" sz="2000" b="1" dirty="0">
                <a:solidFill>
                  <a:schemeClr val="accent2">
                    <a:lumMod val="50000"/>
                  </a:schemeClr>
                </a:solidFill>
              </a:rPr>
              <a:t> </a:t>
            </a:r>
            <a:r>
              <a:rPr lang="en-US" sz="2000" b="1" dirty="0" err="1">
                <a:solidFill>
                  <a:schemeClr val="accent2">
                    <a:lumMod val="50000"/>
                  </a:schemeClr>
                </a:solidFill>
              </a:rPr>
              <a:t>são</a:t>
            </a:r>
            <a:r>
              <a:rPr lang="en-US" sz="2000" b="1" dirty="0">
                <a:solidFill>
                  <a:schemeClr val="accent2">
                    <a:lumMod val="50000"/>
                  </a:schemeClr>
                </a:solidFill>
              </a:rPr>
              <a:t> </a:t>
            </a:r>
            <a:r>
              <a:rPr lang="en-US" sz="2000" b="1" dirty="0" err="1">
                <a:solidFill>
                  <a:schemeClr val="accent2">
                    <a:lumMod val="50000"/>
                  </a:schemeClr>
                </a:solidFill>
              </a:rPr>
              <a:t>maioria</a:t>
            </a:r>
            <a:r>
              <a:rPr lang="en-US" sz="2000" b="1" dirty="0">
                <a:solidFill>
                  <a:schemeClr val="accent2">
                    <a:lumMod val="50000"/>
                  </a:schemeClr>
                </a:solidFill>
              </a:rPr>
              <a:t> entre as </a:t>
            </a:r>
            <a:r>
              <a:rPr lang="en-US" sz="2000" b="1" dirty="0" err="1">
                <a:solidFill>
                  <a:schemeClr val="accent2">
                    <a:lumMod val="50000"/>
                  </a:schemeClr>
                </a:solidFill>
              </a:rPr>
              <a:t>chefes</a:t>
            </a:r>
            <a:r>
              <a:rPr lang="en-US" sz="2000" b="1" dirty="0">
                <a:solidFill>
                  <a:schemeClr val="accent2">
                    <a:lumMod val="50000"/>
                  </a:schemeClr>
                </a:solidFill>
              </a:rPr>
              <a:t> de </a:t>
            </a:r>
            <a:r>
              <a:rPr lang="en-US" sz="2000" b="1" dirty="0" err="1">
                <a:solidFill>
                  <a:schemeClr val="accent2">
                    <a:lumMod val="50000"/>
                  </a:schemeClr>
                </a:solidFill>
              </a:rPr>
              <a:t>família</a:t>
            </a:r>
            <a:r>
              <a:rPr lang="en-US" sz="2000" b="1" dirty="0">
                <a:solidFill>
                  <a:schemeClr val="accent2">
                    <a:lumMod val="50000"/>
                  </a:schemeClr>
                </a:solidFill>
              </a:rPr>
              <a:t>, 56%. </a:t>
            </a:r>
            <a:r>
              <a:rPr lang="en-US" sz="2000" b="1" dirty="0" err="1">
                <a:solidFill>
                  <a:schemeClr val="accent2">
                    <a:lumMod val="50000"/>
                  </a:schemeClr>
                </a:solidFill>
              </a:rPr>
              <a:t>Sendo</a:t>
            </a:r>
            <a:r>
              <a:rPr lang="en-US" sz="2000" b="1" dirty="0">
                <a:solidFill>
                  <a:schemeClr val="accent2">
                    <a:lumMod val="50000"/>
                  </a:schemeClr>
                </a:solidFill>
              </a:rPr>
              <a:t> </a:t>
            </a:r>
            <a:r>
              <a:rPr lang="en-US" sz="2000" b="1" dirty="0" err="1">
                <a:solidFill>
                  <a:schemeClr val="accent2">
                    <a:lumMod val="50000"/>
                  </a:schemeClr>
                </a:solidFill>
              </a:rPr>
              <a:t>justamente</a:t>
            </a:r>
            <a:r>
              <a:rPr lang="en-US" sz="2000" b="1" dirty="0">
                <a:solidFill>
                  <a:schemeClr val="accent2">
                    <a:lumMod val="50000"/>
                  </a:schemeClr>
                </a:solidFill>
              </a:rPr>
              <a:t> </a:t>
            </a:r>
            <a:r>
              <a:rPr lang="en-US" sz="2000" b="1" dirty="0" err="1">
                <a:solidFill>
                  <a:schemeClr val="accent2">
                    <a:lumMod val="50000"/>
                  </a:schemeClr>
                </a:solidFill>
              </a:rPr>
              <a:t>essas</a:t>
            </a:r>
            <a:r>
              <a:rPr lang="en-US" sz="2000" b="1" dirty="0">
                <a:solidFill>
                  <a:schemeClr val="accent2">
                    <a:lumMod val="50000"/>
                  </a:schemeClr>
                </a:solidFill>
              </a:rPr>
              <a:t> </a:t>
            </a:r>
            <a:r>
              <a:rPr lang="en-US" sz="2000" b="1" dirty="0" err="1">
                <a:solidFill>
                  <a:schemeClr val="accent2">
                    <a:lumMod val="50000"/>
                  </a:schemeClr>
                </a:solidFill>
              </a:rPr>
              <a:t>mulheres</a:t>
            </a:r>
            <a:r>
              <a:rPr lang="en-US" sz="2000" b="1" dirty="0">
                <a:solidFill>
                  <a:schemeClr val="accent2">
                    <a:lumMod val="50000"/>
                  </a:schemeClr>
                </a:solidFill>
              </a:rPr>
              <a:t>, </a:t>
            </a:r>
            <a:r>
              <a:rPr lang="en-US" sz="2000" b="1" dirty="0" err="1">
                <a:solidFill>
                  <a:schemeClr val="accent2">
                    <a:lumMod val="50000"/>
                  </a:schemeClr>
                </a:solidFill>
              </a:rPr>
              <a:t>chefes</a:t>
            </a:r>
            <a:r>
              <a:rPr lang="en-US" sz="2000" b="1" dirty="0">
                <a:solidFill>
                  <a:schemeClr val="accent2">
                    <a:lumMod val="50000"/>
                  </a:schemeClr>
                </a:solidFill>
              </a:rPr>
              <a:t> de </a:t>
            </a:r>
            <a:r>
              <a:rPr lang="en-US" sz="2000" b="1" dirty="0" err="1">
                <a:solidFill>
                  <a:schemeClr val="accent2">
                    <a:lumMod val="50000"/>
                  </a:schemeClr>
                </a:solidFill>
              </a:rPr>
              <a:t>família</a:t>
            </a:r>
            <a:r>
              <a:rPr lang="en-US" sz="2000" b="1" dirty="0">
                <a:solidFill>
                  <a:schemeClr val="accent2">
                    <a:lumMod val="50000"/>
                  </a:schemeClr>
                </a:solidFill>
              </a:rPr>
              <a:t>, as </a:t>
            </a:r>
            <a:r>
              <a:rPr lang="en-US" sz="2000" b="1" dirty="0" err="1">
                <a:solidFill>
                  <a:schemeClr val="accent2">
                    <a:lumMod val="50000"/>
                  </a:schemeClr>
                </a:solidFill>
              </a:rPr>
              <a:t>únicas</a:t>
            </a:r>
            <a:r>
              <a:rPr lang="en-US" sz="2000" b="1" dirty="0">
                <a:solidFill>
                  <a:schemeClr val="accent2">
                    <a:lumMod val="50000"/>
                  </a:schemeClr>
                </a:solidFill>
              </a:rPr>
              <a:t> </a:t>
            </a:r>
            <a:r>
              <a:rPr lang="en-US" sz="2000" b="1" dirty="0" err="1">
                <a:solidFill>
                  <a:schemeClr val="accent2">
                    <a:lumMod val="50000"/>
                  </a:schemeClr>
                </a:solidFill>
              </a:rPr>
              <a:t>disponíveis</a:t>
            </a:r>
            <a:r>
              <a:rPr lang="en-US" sz="2000" b="1" dirty="0">
                <a:solidFill>
                  <a:schemeClr val="accent2">
                    <a:lumMod val="50000"/>
                  </a:schemeClr>
                </a:solidFill>
              </a:rPr>
              <a:t> a </a:t>
            </a:r>
            <a:r>
              <a:rPr lang="en-US" sz="2000" b="1" dirty="0" err="1">
                <a:solidFill>
                  <a:schemeClr val="accent2">
                    <a:lumMod val="50000"/>
                  </a:schemeClr>
                </a:solidFill>
              </a:rPr>
              <a:t>comportar</a:t>
            </a:r>
            <a:r>
              <a:rPr lang="en-US" sz="2000" b="1" dirty="0">
                <a:solidFill>
                  <a:schemeClr val="accent2">
                    <a:lumMod val="50000"/>
                  </a:schemeClr>
                </a:solidFill>
              </a:rPr>
              <a:t> o </a:t>
            </a:r>
            <a:r>
              <a:rPr lang="en-US" sz="2000" b="1" dirty="0" err="1">
                <a:solidFill>
                  <a:schemeClr val="accent2">
                    <a:lumMod val="50000"/>
                  </a:schemeClr>
                </a:solidFill>
              </a:rPr>
              <a:t>pagamento</a:t>
            </a:r>
            <a:r>
              <a:rPr lang="en-US" sz="2000" b="1" dirty="0">
                <a:solidFill>
                  <a:schemeClr val="accent2">
                    <a:lumMod val="50000"/>
                  </a:schemeClr>
                </a:solidFill>
              </a:rPr>
              <a:t> de </a:t>
            </a:r>
            <a:r>
              <a:rPr lang="en-US" sz="2000" b="1" dirty="0" err="1">
                <a:solidFill>
                  <a:schemeClr val="accent2">
                    <a:lumMod val="50000"/>
                  </a:schemeClr>
                </a:solidFill>
              </a:rPr>
              <a:t>todas</a:t>
            </a:r>
            <a:r>
              <a:rPr lang="en-US" sz="2000" b="1" dirty="0">
                <a:solidFill>
                  <a:schemeClr val="accent2">
                    <a:lumMod val="50000"/>
                  </a:schemeClr>
                </a:solidFill>
              </a:rPr>
              <a:t> as </a:t>
            </a:r>
            <a:r>
              <a:rPr lang="en-US" sz="2000" b="1" dirty="0" err="1">
                <a:solidFill>
                  <a:schemeClr val="accent2">
                    <a:lumMod val="50000"/>
                  </a:schemeClr>
                </a:solidFill>
              </a:rPr>
              <a:t>despesas</a:t>
            </a:r>
            <a:r>
              <a:rPr lang="en-US" sz="2000" b="1" dirty="0">
                <a:solidFill>
                  <a:schemeClr val="accent2">
                    <a:lumMod val="50000"/>
                  </a:schemeClr>
                </a:solidFill>
              </a:rPr>
              <a:t> do lar, inclusive com </a:t>
            </a:r>
            <a:r>
              <a:rPr lang="en-US" sz="2000" b="1" dirty="0" err="1">
                <a:solidFill>
                  <a:schemeClr val="accent2">
                    <a:lumMod val="50000"/>
                  </a:schemeClr>
                </a:solidFill>
              </a:rPr>
              <a:t>alimentação</a:t>
            </a:r>
            <a:r>
              <a:rPr lang="en-US" sz="2000" b="1" dirty="0">
                <a:solidFill>
                  <a:schemeClr val="accent2">
                    <a:lumMod val="50000"/>
                  </a:schemeClr>
                </a:solidFill>
              </a:rPr>
              <a:t>, </a:t>
            </a:r>
            <a:r>
              <a:rPr lang="en-US" sz="2000" b="1" dirty="0" err="1">
                <a:solidFill>
                  <a:schemeClr val="accent2">
                    <a:lumMod val="50000"/>
                  </a:schemeClr>
                </a:solidFill>
              </a:rPr>
              <a:t>roupas</a:t>
            </a:r>
            <a:r>
              <a:rPr lang="en-US" sz="2000" b="1" dirty="0">
                <a:solidFill>
                  <a:schemeClr val="accent2">
                    <a:lumMod val="50000"/>
                  </a:schemeClr>
                </a:solidFill>
              </a:rPr>
              <a:t>, </a:t>
            </a:r>
            <a:r>
              <a:rPr lang="en-US" sz="2000" b="1" dirty="0" err="1">
                <a:solidFill>
                  <a:schemeClr val="accent2">
                    <a:lumMod val="50000"/>
                  </a:schemeClr>
                </a:solidFill>
              </a:rPr>
              <a:t>produtos</a:t>
            </a:r>
            <a:r>
              <a:rPr lang="en-US" sz="2000" b="1" dirty="0">
                <a:solidFill>
                  <a:schemeClr val="accent2">
                    <a:lumMod val="50000"/>
                  </a:schemeClr>
                </a:solidFill>
              </a:rPr>
              <a:t> de </a:t>
            </a:r>
            <a:r>
              <a:rPr lang="en-US" sz="2000" b="1" dirty="0" err="1">
                <a:solidFill>
                  <a:schemeClr val="accent2">
                    <a:lumMod val="50000"/>
                  </a:schemeClr>
                </a:solidFill>
              </a:rPr>
              <a:t>higiene</a:t>
            </a:r>
            <a:r>
              <a:rPr lang="en-US" sz="2000" b="1" dirty="0">
                <a:solidFill>
                  <a:schemeClr val="accent2">
                    <a:lumMod val="50000"/>
                  </a:schemeClr>
                </a:solidFill>
              </a:rPr>
              <a:t>, entre outros, do que </a:t>
            </a:r>
            <a:r>
              <a:rPr lang="en-US" sz="2000" b="1" dirty="0" err="1">
                <a:solidFill>
                  <a:schemeClr val="accent2">
                    <a:lumMod val="50000"/>
                  </a:schemeClr>
                </a:solidFill>
              </a:rPr>
              <a:t>são</a:t>
            </a:r>
            <a:r>
              <a:rPr lang="en-US" sz="2000" b="1" dirty="0">
                <a:solidFill>
                  <a:schemeClr val="accent2">
                    <a:lumMod val="50000"/>
                  </a:schemeClr>
                </a:solidFill>
              </a:rPr>
              <a:t> </a:t>
            </a:r>
            <a:r>
              <a:rPr lang="en-US" sz="2000" b="1" dirty="0" err="1">
                <a:solidFill>
                  <a:schemeClr val="accent2">
                    <a:lumMod val="50000"/>
                  </a:schemeClr>
                </a:solidFill>
              </a:rPr>
              <a:t>prejudicadas</a:t>
            </a:r>
            <a:r>
              <a:rPr lang="en-US" sz="2000" b="1" dirty="0">
                <a:solidFill>
                  <a:schemeClr val="accent2">
                    <a:lumMod val="50000"/>
                  </a:schemeClr>
                </a:solidFill>
              </a:rPr>
              <a:t> </a:t>
            </a:r>
            <a:r>
              <a:rPr lang="en-US" sz="2000" b="1" dirty="0" err="1">
                <a:solidFill>
                  <a:schemeClr val="accent2">
                    <a:lumMod val="50000"/>
                  </a:schemeClr>
                </a:solidFill>
              </a:rPr>
              <a:t>pelos</a:t>
            </a:r>
            <a:r>
              <a:rPr lang="en-US" sz="2000" b="1" dirty="0">
                <a:solidFill>
                  <a:schemeClr val="accent2">
                    <a:lumMod val="50000"/>
                  </a:schemeClr>
                </a:solidFill>
              </a:rPr>
              <a:t> </a:t>
            </a:r>
            <a:r>
              <a:rPr lang="en-US" sz="2000" b="1" dirty="0" err="1">
                <a:solidFill>
                  <a:schemeClr val="accent2">
                    <a:lumMod val="50000"/>
                  </a:schemeClr>
                </a:solidFill>
              </a:rPr>
              <a:t>impostos</a:t>
            </a:r>
            <a:r>
              <a:rPr lang="en-US" sz="2000" b="1" dirty="0">
                <a:solidFill>
                  <a:schemeClr val="accent2">
                    <a:lumMod val="50000"/>
                  </a:schemeClr>
                </a:solidFill>
              </a:rPr>
              <a:t> a </a:t>
            </a:r>
            <a:r>
              <a:rPr lang="en-US" sz="2000" b="1" dirty="0" err="1">
                <a:solidFill>
                  <a:schemeClr val="accent2">
                    <a:lumMod val="50000"/>
                  </a:schemeClr>
                </a:solidFill>
              </a:rPr>
              <a:t>incidir</a:t>
            </a:r>
            <a:r>
              <a:rPr lang="en-US" sz="2000" b="1" dirty="0">
                <a:solidFill>
                  <a:schemeClr val="accent2">
                    <a:lumMod val="50000"/>
                  </a:schemeClr>
                </a:solidFill>
              </a:rPr>
              <a:t> </a:t>
            </a:r>
            <a:r>
              <a:rPr lang="en-US" sz="2000" b="1" dirty="0" err="1">
                <a:solidFill>
                  <a:schemeClr val="accent2">
                    <a:lumMod val="50000"/>
                  </a:schemeClr>
                </a:solidFill>
              </a:rPr>
              <a:t>sobre</a:t>
            </a:r>
            <a:r>
              <a:rPr lang="en-US" sz="2000" b="1" dirty="0">
                <a:solidFill>
                  <a:schemeClr val="accent2">
                    <a:lumMod val="50000"/>
                  </a:schemeClr>
                </a:solidFill>
              </a:rPr>
              <a:t> o </a:t>
            </a:r>
            <a:r>
              <a:rPr lang="en-US" sz="2000" b="1" dirty="0" err="1">
                <a:solidFill>
                  <a:schemeClr val="accent2">
                    <a:lumMod val="50000"/>
                  </a:schemeClr>
                </a:solidFill>
              </a:rPr>
              <a:t>consumo</a:t>
            </a:r>
            <a:r>
              <a:rPr lang="en-US" sz="2000" b="1" dirty="0">
                <a:solidFill>
                  <a:schemeClr val="accent2">
                    <a:lumMod val="50000"/>
                  </a:schemeClr>
                </a:solidFill>
              </a:rPr>
              <a:t> </a:t>
            </a:r>
            <a:r>
              <a:rPr lang="en-US" sz="2000" b="1" dirty="0" err="1">
                <a:solidFill>
                  <a:schemeClr val="accent2">
                    <a:lumMod val="50000"/>
                  </a:schemeClr>
                </a:solidFill>
              </a:rPr>
              <a:t>desses</a:t>
            </a:r>
            <a:r>
              <a:rPr lang="en-US" sz="2000" b="1" dirty="0">
                <a:solidFill>
                  <a:schemeClr val="accent2">
                    <a:lumMod val="50000"/>
                  </a:schemeClr>
                </a:solidFill>
              </a:rPr>
              <a:t> </a:t>
            </a:r>
            <a:r>
              <a:rPr lang="en-US" sz="2000" b="1" dirty="0" err="1">
                <a:solidFill>
                  <a:schemeClr val="accent2">
                    <a:lumMod val="50000"/>
                  </a:schemeClr>
                </a:solidFill>
              </a:rPr>
              <a:t>itens</a:t>
            </a:r>
            <a:r>
              <a:rPr lang="en-US" sz="2000" b="1" dirty="0">
                <a:solidFill>
                  <a:schemeClr val="accent2">
                    <a:lumMod val="50000"/>
                  </a:schemeClr>
                </a:solidFill>
              </a:rPr>
              <a:t>.</a:t>
            </a:r>
          </a:p>
          <a:p>
            <a:pPr indent="-228600" algn="just">
              <a:lnSpc>
                <a:spcPct val="90000"/>
              </a:lnSpc>
              <a:buFont typeface="Arial" panose="020B0604020202020204" pitchFamily="34" charset="0"/>
              <a:buChar char="•"/>
            </a:pPr>
            <a:endParaRPr lang="en-US" sz="700" b="1" u="sng" dirty="0"/>
          </a:p>
        </p:txBody>
      </p:sp>
      <p:sp>
        <p:nvSpPr>
          <p:cNvPr id="2" name="CaixaDeTexto 1">
            <a:extLst>
              <a:ext uri="{FF2B5EF4-FFF2-40B4-BE49-F238E27FC236}">
                <a16:creationId xmlns:a16="http://schemas.microsoft.com/office/drawing/2014/main" id="{E0495730-25E9-4299-ACB5-3D91166090A1}"/>
              </a:ext>
            </a:extLst>
          </p:cNvPr>
          <p:cNvSpPr txBox="1"/>
          <p:nvPr/>
        </p:nvSpPr>
        <p:spPr>
          <a:xfrm>
            <a:off x="5638800" y="2710069"/>
            <a:ext cx="914400" cy="914400"/>
          </a:xfrm>
          <a:prstGeom prst="rect">
            <a:avLst/>
          </a:prstGeom>
          <a:noFill/>
        </p:spPr>
        <p:txBody>
          <a:bodyPr wrap="square" rtlCol="0">
            <a:spAutoFit/>
          </a:bodyPr>
          <a:lstStyle/>
          <a:p>
            <a:endParaRPr lang="pt-BR" dirty="0"/>
          </a:p>
        </p:txBody>
      </p:sp>
    </p:spTree>
    <p:extLst>
      <p:ext uri="{BB962C8B-B14F-4D97-AF65-F5344CB8AC3E}">
        <p14:creationId xmlns:p14="http://schemas.microsoft.com/office/powerpoint/2010/main" val="93827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1" name="Freeform: Shape 2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2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m 5" descr="Uma imagem contendo cena, biblioteca, quarto&#10;&#10;Descrição gerada automaticamente">
            <a:extLst>
              <a:ext uri="{FF2B5EF4-FFF2-40B4-BE49-F238E27FC236}">
                <a16:creationId xmlns:a16="http://schemas.microsoft.com/office/drawing/2014/main" id="{01F6757C-1AD1-44AD-BB18-437AFCA05E63}"/>
              </a:ext>
            </a:extLst>
          </p:cNvPr>
          <p:cNvPicPr>
            <a:picLocks noChangeAspect="1"/>
          </p:cNvPicPr>
          <p:nvPr/>
        </p:nvPicPr>
        <p:blipFill rotWithShape="1">
          <a:blip r:embed="rId2">
            <a:extLst>
              <a:ext uri="{28A0092B-C50C-407E-A947-70E740481C1C}">
                <a14:useLocalDpi xmlns:a14="http://schemas.microsoft.com/office/drawing/2010/main" val="0"/>
              </a:ext>
            </a:extLst>
          </a:blip>
          <a:srcRect t="12254" r="-3" b="-3"/>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4" name="Imagem 13" descr="Uma imagem contendo quarto, cama&#10;&#10;Descrição gerada automaticamente">
            <a:extLst>
              <a:ext uri="{FF2B5EF4-FFF2-40B4-BE49-F238E27FC236}">
                <a16:creationId xmlns:a16="http://schemas.microsoft.com/office/drawing/2014/main" id="{B7AA75BF-F1DA-44AF-B3A0-0718BAFBF6FD}"/>
              </a:ext>
            </a:extLst>
          </p:cNvPr>
          <p:cNvPicPr>
            <a:picLocks noChangeAspect="1"/>
          </p:cNvPicPr>
          <p:nvPr/>
        </p:nvPicPr>
        <p:blipFill rotWithShape="1">
          <a:blip r:embed="rId3">
            <a:extLst>
              <a:ext uri="{28A0092B-C50C-407E-A947-70E740481C1C}">
                <a14:useLocalDpi xmlns:a14="http://schemas.microsoft.com/office/drawing/2010/main" val="0"/>
              </a:ext>
            </a:extLst>
          </a:blip>
          <a:srcRect l="18111" r="4919" b="1"/>
          <a:stretch/>
        </p:blipFill>
        <p:spPr>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0" name="Oval 2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m 6">
            <a:extLst>
              <a:ext uri="{FF2B5EF4-FFF2-40B4-BE49-F238E27FC236}">
                <a16:creationId xmlns:a16="http://schemas.microsoft.com/office/drawing/2014/main" id="{E020D36D-B909-4572-A276-C3062B0089F6}"/>
              </a:ext>
            </a:extLst>
          </p:cNvPr>
          <p:cNvPicPr>
            <a:picLocks noChangeAspect="1"/>
          </p:cNvPicPr>
          <p:nvPr/>
        </p:nvPicPr>
        <p:blipFill rotWithShape="1">
          <a:blip r:embed="rId4"/>
          <a:srcRect r="9" b="9"/>
          <a:stretch/>
        </p:blipFill>
        <p:spPr>
          <a:xfrm>
            <a:off x="5180676" y="-25973"/>
            <a:ext cx="3924299" cy="3924299"/>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3" name="Imagem 2" descr="Padrão do plano de fundo&#10;&#10;Descrição gerada automaticamente">
            <a:extLst>
              <a:ext uri="{FF2B5EF4-FFF2-40B4-BE49-F238E27FC236}">
                <a16:creationId xmlns:a16="http://schemas.microsoft.com/office/drawing/2014/main" id="{4156007D-381A-499A-8CB1-4EF37CA9BE7F}"/>
              </a:ext>
            </a:extLst>
          </p:cNvPr>
          <p:cNvPicPr>
            <a:picLocks noChangeAspect="1"/>
          </p:cNvPicPr>
          <p:nvPr/>
        </p:nvPicPr>
        <p:blipFill rotWithShape="1">
          <a:blip r:embed="rId5">
            <a:extLst>
              <a:ext uri="{28A0092B-C50C-407E-A947-70E740481C1C}">
                <a14:useLocalDpi xmlns:a14="http://schemas.microsoft.com/office/drawing/2010/main" val="0"/>
              </a:ext>
            </a:extLst>
          </a:blip>
          <a:srcRect l="43749" r="3" b="3"/>
          <a:stretch/>
        </p:blipFill>
        <p:spPr>
          <a:xfrm>
            <a:off x="3568465" y="2382974"/>
            <a:ext cx="1920240" cy="1920240"/>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4" name="Freeform: Shape 3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m 7">
            <a:extLst>
              <a:ext uri="{FF2B5EF4-FFF2-40B4-BE49-F238E27FC236}">
                <a16:creationId xmlns:a16="http://schemas.microsoft.com/office/drawing/2014/main" id="{8B8238B5-9B7D-4D37-82B4-A89BC52D2E0B}"/>
              </a:ext>
            </a:extLst>
          </p:cNvPr>
          <p:cNvPicPr>
            <a:picLocks noChangeAspect="1"/>
          </p:cNvPicPr>
          <p:nvPr/>
        </p:nvPicPr>
        <p:blipFill rotWithShape="1">
          <a:blip r:embed="rId6"/>
          <a:srcRect t="1488" r="1" b="1"/>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18" name="CaixaDeTexto 17">
            <a:extLst>
              <a:ext uri="{FF2B5EF4-FFF2-40B4-BE49-F238E27FC236}">
                <a16:creationId xmlns:a16="http://schemas.microsoft.com/office/drawing/2014/main" id="{C77DE7CC-C63E-4027-9CFC-52B3AAE4924A}"/>
              </a:ext>
            </a:extLst>
          </p:cNvPr>
          <p:cNvSpPr txBox="1"/>
          <p:nvPr/>
        </p:nvSpPr>
        <p:spPr>
          <a:xfrm>
            <a:off x="3909567" y="4353981"/>
            <a:ext cx="5453671"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ABSORVENTES E A POBREZA MENSTRUAL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No Brasil, absorventes estão sujeitos a uma tributação de 25% sobre o valor do item.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França – redução do tributo de absorventes de 20% para 5%;</a:t>
            </a:r>
          </a:p>
        </p:txBody>
      </p:sp>
    </p:spTree>
    <p:extLst>
      <p:ext uri="{BB962C8B-B14F-4D97-AF65-F5344CB8AC3E}">
        <p14:creationId xmlns:p14="http://schemas.microsoft.com/office/powerpoint/2010/main" val="30605031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ntendo secador, pia&#10;&#10;Descrição gerada automaticamente">
            <a:extLst>
              <a:ext uri="{FF2B5EF4-FFF2-40B4-BE49-F238E27FC236}">
                <a16:creationId xmlns:a16="http://schemas.microsoft.com/office/drawing/2014/main" id="{796617C7-E40D-45B9-BFCE-23582A316528}"/>
              </a:ext>
            </a:extLst>
          </p:cNvPr>
          <p:cNvPicPr>
            <a:picLocks noChangeAspect="1"/>
          </p:cNvPicPr>
          <p:nvPr/>
        </p:nvPicPr>
        <p:blipFill rotWithShape="1">
          <a:blip r:embed="rId2">
            <a:extLst>
              <a:ext uri="{28A0092B-C50C-407E-A947-70E740481C1C}">
                <a14:useLocalDpi xmlns:a14="http://schemas.microsoft.com/office/drawing/2010/main" val="0"/>
              </a:ext>
            </a:extLst>
          </a:blip>
          <a:srcRect t="25423" r="1" b="19596"/>
          <a:stretch/>
        </p:blipFill>
        <p:spPr>
          <a:xfrm>
            <a:off x="4267201" y="10"/>
            <a:ext cx="7924800" cy="3383270"/>
          </a:xfrm>
          <a:prstGeom prst="rect">
            <a:avLst/>
          </a:prstGeom>
        </p:spPr>
      </p:pic>
      <p:pic>
        <p:nvPicPr>
          <p:cNvPr id="3" name="Imagem 2" descr="Padrão do plano de fundo&#10;&#10;Descrição gerada automaticamente">
            <a:extLst>
              <a:ext uri="{FF2B5EF4-FFF2-40B4-BE49-F238E27FC236}">
                <a16:creationId xmlns:a16="http://schemas.microsoft.com/office/drawing/2014/main" id="{2A8FBFB7-187D-44D3-81BC-1CC121FC9B31}"/>
              </a:ext>
            </a:extLst>
          </p:cNvPr>
          <p:cNvPicPr>
            <a:picLocks noChangeAspect="1"/>
          </p:cNvPicPr>
          <p:nvPr/>
        </p:nvPicPr>
        <p:blipFill rotWithShape="1">
          <a:blip r:embed="rId3">
            <a:extLst>
              <a:ext uri="{28A0092B-C50C-407E-A947-70E740481C1C}">
                <a14:useLocalDpi xmlns:a14="http://schemas.microsoft.com/office/drawing/2010/main" val="0"/>
              </a:ext>
            </a:extLst>
          </a:blip>
          <a:srcRect r="2" b="20398"/>
          <a:stretch/>
        </p:blipFill>
        <p:spPr>
          <a:xfrm>
            <a:off x="4650916" y="3474720"/>
            <a:ext cx="7555832" cy="3383280"/>
          </a:xfrm>
          <a:prstGeom prst="rect">
            <a:avLst/>
          </a:prstGeom>
          <a:solidFill>
            <a:schemeClr val="accent2">
              <a:lumMod val="60000"/>
              <a:lumOff val="40000"/>
            </a:schemeClr>
          </a:solidFill>
        </p:spPr>
      </p:pic>
      <p:sp useBgFill="1">
        <p:nvSpPr>
          <p:cNvPr id="24" name="Freeform: Shape 18">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ixaDeTexto 3">
            <a:extLst>
              <a:ext uri="{FF2B5EF4-FFF2-40B4-BE49-F238E27FC236}">
                <a16:creationId xmlns:a16="http://schemas.microsoft.com/office/drawing/2014/main" id="{037747BD-196D-4B77-9843-575DB82B3D9D}"/>
              </a:ext>
            </a:extLst>
          </p:cNvPr>
          <p:cNvSpPr txBox="1"/>
          <p:nvPr/>
        </p:nvSpPr>
        <p:spPr>
          <a:xfrm>
            <a:off x="643468" y="609600"/>
            <a:ext cx="3992700" cy="387719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effectLst>
                  <a:outerShdw blurRad="38100" dist="38100" dir="2700000" algn="tl">
                    <a:srgbClr val="000000">
                      <a:alpha val="43137"/>
                    </a:srgbClr>
                  </a:outerShdw>
                </a:effectLst>
                <a:latin typeface="+mj-lt"/>
                <a:ea typeface="+mj-ea"/>
                <a:cs typeface="+mj-cs"/>
              </a:rPr>
              <a:t>PINK TAX</a:t>
            </a:r>
          </a:p>
        </p:txBody>
      </p:sp>
    </p:spTree>
    <p:extLst>
      <p:ext uri="{BB962C8B-B14F-4D97-AF65-F5344CB8AC3E}">
        <p14:creationId xmlns:p14="http://schemas.microsoft.com/office/powerpoint/2010/main" val="23800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A55BEAEA-D95C-4564-B73C-90E5E1D12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m 7">
            <a:extLst>
              <a:ext uri="{FF2B5EF4-FFF2-40B4-BE49-F238E27FC236}">
                <a16:creationId xmlns:a16="http://schemas.microsoft.com/office/drawing/2014/main" id="{63CEA5FA-8D95-466B-8792-3ABB6A4DA2C2}"/>
              </a:ext>
            </a:extLst>
          </p:cNvPr>
          <p:cNvPicPr>
            <a:picLocks noChangeAspect="1"/>
          </p:cNvPicPr>
          <p:nvPr/>
        </p:nvPicPr>
        <p:blipFill>
          <a:blip r:embed="rId3"/>
          <a:stretch>
            <a:fillRect/>
          </a:stretch>
        </p:blipFill>
        <p:spPr>
          <a:xfrm>
            <a:off x="223520" y="782063"/>
            <a:ext cx="10139680" cy="5674272"/>
          </a:xfrm>
          <a:prstGeom prst="rect">
            <a:avLst/>
          </a:prstGeom>
        </p:spPr>
      </p:pic>
    </p:spTree>
    <p:extLst>
      <p:ext uri="{BB962C8B-B14F-4D97-AF65-F5344CB8AC3E}">
        <p14:creationId xmlns:p14="http://schemas.microsoft.com/office/powerpoint/2010/main" val="398050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D65E2B91-C76A-483A-960A-83DC58594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Imagem 12" descr="Uma imagem contendo no interior, mesa, itens, conjunto&#10;&#10;Descrição gerada automaticamente">
            <a:extLst>
              <a:ext uri="{FF2B5EF4-FFF2-40B4-BE49-F238E27FC236}">
                <a16:creationId xmlns:a16="http://schemas.microsoft.com/office/drawing/2014/main" id="{52EAF6E9-585C-41E0-93C8-21C079F3A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473555"/>
            <a:ext cx="3937818" cy="3553517"/>
          </a:xfrm>
          <a:prstGeom prst="rect">
            <a:avLst/>
          </a:prstGeom>
        </p:spPr>
      </p:pic>
      <p:graphicFrame>
        <p:nvGraphicFramePr>
          <p:cNvPr id="17" name="CaixaDeTexto 3">
            <a:extLst>
              <a:ext uri="{FF2B5EF4-FFF2-40B4-BE49-F238E27FC236}">
                <a16:creationId xmlns:a16="http://schemas.microsoft.com/office/drawing/2014/main" id="{83390D10-57E4-4140-A168-E69BF922FD69}"/>
              </a:ext>
            </a:extLst>
          </p:cNvPr>
          <p:cNvGraphicFramePr/>
          <p:nvPr>
            <p:extLst>
              <p:ext uri="{D42A27DB-BD31-4B8C-83A1-F6EECF244321}">
                <p14:modId xmlns:p14="http://schemas.microsoft.com/office/powerpoint/2010/main" val="1371961578"/>
              </p:ext>
            </p:extLst>
          </p:nvPr>
        </p:nvGraphicFramePr>
        <p:xfrm>
          <a:off x="5078438" y="473555"/>
          <a:ext cx="5134511" cy="840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3362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7B26C770-7887-444E-AD1C-FFC5F5E9D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pic>
        <p:nvPicPr>
          <p:cNvPr id="6" name="Imagem 5">
            <a:extLst>
              <a:ext uri="{FF2B5EF4-FFF2-40B4-BE49-F238E27FC236}">
                <a16:creationId xmlns:a16="http://schemas.microsoft.com/office/drawing/2014/main" id="{B5D33934-923D-4EAC-90F3-095054C05B72}"/>
              </a:ext>
            </a:extLst>
          </p:cNvPr>
          <p:cNvPicPr>
            <a:picLocks noChangeAspect="1"/>
          </p:cNvPicPr>
          <p:nvPr/>
        </p:nvPicPr>
        <p:blipFill>
          <a:blip r:embed="rId3"/>
          <a:stretch>
            <a:fillRect/>
          </a:stretch>
        </p:blipFill>
        <p:spPr>
          <a:xfrm>
            <a:off x="402077" y="470753"/>
            <a:ext cx="4206659" cy="2743355"/>
          </a:xfrm>
          <a:prstGeom prst="rect">
            <a:avLst/>
          </a:prstGeom>
        </p:spPr>
      </p:pic>
      <p:pic>
        <p:nvPicPr>
          <p:cNvPr id="10" name="Imagem 9">
            <a:extLst>
              <a:ext uri="{FF2B5EF4-FFF2-40B4-BE49-F238E27FC236}">
                <a16:creationId xmlns:a16="http://schemas.microsoft.com/office/drawing/2014/main" id="{10D8BBDD-B805-469A-B37C-988EE5899248}"/>
              </a:ext>
            </a:extLst>
          </p:cNvPr>
          <p:cNvPicPr>
            <a:picLocks noChangeAspect="1"/>
          </p:cNvPicPr>
          <p:nvPr/>
        </p:nvPicPr>
        <p:blipFill>
          <a:blip r:embed="rId4"/>
          <a:stretch>
            <a:fillRect/>
          </a:stretch>
        </p:blipFill>
        <p:spPr>
          <a:xfrm>
            <a:off x="6096000" y="3559506"/>
            <a:ext cx="3830748" cy="2912126"/>
          </a:xfrm>
          <a:prstGeom prst="rect">
            <a:avLst/>
          </a:prstGeom>
        </p:spPr>
      </p:pic>
      <p:pic>
        <p:nvPicPr>
          <p:cNvPr id="4" name="Imagem 3">
            <a:extLst>
              <a:ext uri="{FF2B5EF4-FFF2-40B4-BE49-F238E27FC236}">
                <a16:creationId xmlns:a16="http://schemas.microsoft.com/office/drawing/2014/main" id="{657D7548-0744-4E9F-938D-0505AF7C17AD}"/>
              </a:ext>
            </a:extLst>
          </p:cNvPr>
          <p:cNvPicPr>
            <a:picLocks noChangeAspect="1"/>
          </p:cNvPicPr>
          <p:nvPr/>
        </p:nvPicPr>
        <p:blipFill>
          <a:blip r:embed="rId5"/>
          <a:stretch>
            <a:fillRect/>
          </a:stretch>
        </p:blipFill>
        <p:spPr>
          <a:xfrm>
            <a:off x="402078" y="3684861"/>
            <a:ext cx="4206659" cy="2919916"/>
          </a:xfrm>
          <a:prstGeom prst="rect">
            <a:avLst/>
          </a:prstGeom>
        </p:spPr>
      </p:pic>
      <p:sp>
        <p:nvSpPr>
          <p:cNvPr id="5" name="CaixaDeTexto 4">
            <a:extLst>
              <a:ext uri="{FF2B5EF4-FFF2-40B4-BE49-F238E27FC236}">
                <a16:creationId xmlns:a16="http://schemas.microsoft.com/office/drawing/2014/main" id="{A092D3D3-7BC0-452B-99DA-EA4D7B549C44}"/>
              </a:ext>
            </a:extLst>
          </p:cNvPr>
          <p:cNvSpPr txBox="1"/>
          <p:nvPr/>
        </p:nvSpPr>
        <p:spPr>
          <a:xfrm>
            <a:off x="5244878" y="864815"/>
            <a:ext cx="5400675" cy="2308324"/>
          </a:xfrm>
          <a:prstGeom prst="rect">
            <a:avLst/>
          </a:prstGeom>
          <a:noFill/>
        </p:spPr>
        <p:txBody>
          <a:bodyPr wrap="square" rtlCol="0">
            <a:spAutoFit/>
          </a:bodyPr>
          <a:lstStyle/>
          <a:p>
            <a:r>
              <a:rPr lang="pt-BR" dirty="0">
                <a:solidFill>
                  <a:srgbClr val="993300"/>
                </a:solidFill>
              </a:rPr>
              <a:t>Conforme pesquisa da ESPM, em sondagem com 480 mulheres das capitais de SP, RJ e SA, classes ABC:</a:t>
            </a:r>
          </a:p>
          <a:p>
            <a:pPr marL="285750" indent="-285750">
              <a:buFont typeface="Arial" panose="020B0604020202020204" pitchFamily="34" charset="0"/>
              <a:buChar char="•"/>
            </a:pPr>
            <a:r>
              <a:rPr lang="pt-BR" dirty="0">
                <a:solidFill>
                  <a:srgbClr val="993300"/>
                </a:solidFill>
              </a:rPr>
              <a:t>82% das mulheres não perceberam a diferença entre os preços por gênero;</a:t>
            </a:r>
          </a:p>
          <a:p>
            <a:pPr marL="285750" indent="-285750">
              <a:buFont typeface="Arial" panose="020B0604020202020204" pitchFamily="34" charset="0"/>
              <a:buChar char="•"/>
            </a:pPr>
            <a:r>
              <a:rPr lang="pt-BR" dirty="0">
                <a:solidFill>
                  <a:srgbClr val="993300"/>
                </a:solidFill>
              </a:rPr>
              <a:t>89% acham normal o preço ser mais alto para mulheres, sob a justificativa de que as mulheres são mais consumistas;</a:t>
            </a:r>
          </a:p>
          <a:p>
            <a:pPr marL="285750" indent="-285750">
              <a:buFont typeface="Arial" panose="020B0604020202020204" pitchFamily="34" charset="0"/>
              <a:buChar char="•"/>
            </a:pPr>
            <a:r>
              <a:rPr lang="pt-BR" dirty="0">
                <a:solidFill>
                  <a:srgbClr val="993300"/>
                </a:solidFill>
              </a:rPr>
              <a:t>97% concordam que é mais caro ser mulher.</a:t>
            </a:r>
          </a:p>
        </p:txBody>
      </p:sp>
    </p:spTree>
    <p:extLst>
      <p:ext uri="{BB962C8B-B14F-4D97-AF65-F5344CB8AC3E}">
        <p14:creationId xmlns:p14="http://schemas.microsoft.com/office/powerpoint/2010/main" val="186203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7FDA8AEA-4A2F-47B8-81E9-915720F0B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35AF3E0C-10E4-433A-B56E-0D523CB2ED69}"/>
              </a:ext>
            </a:extLst>
          </p:cNvPr>
          <p:cNvSpPr txBox="1"/>
          <p:nvPr/>
        </p:nvSpPr>
        <p:spPr>
          <a:xfrm>
            <a:off x="2029792" y="164962"/>
            <a:ext cx="7416800" cy="646331"/>
          </a:xfrm>
          <a:prstGeom prst="rect">
            <a:avLst/>
          </a:prstGeom>
          <a:noFill/>
        </p:spPr>
        <p:txBody>
          <a:bodyPr wrap="square" rtlCol="0">
            <a:spAutoFit/>
          </a:bodyPr>
          <a:lstStyle/>
          <a:p>
            <a:pPr algn="ctr"/>
            <a:r>
              <a:rPr lang="pt-BR" sz="3600" b="1" u="sng" dirty="0">
                <a:solidFill>
                  <a:schemeClr val="accent2">
                    <a:lumMod val="40000"/>
                    <a:lumOff val="60000"/>
                  </a:schemeClr>
                </a:solidFill>
                <a:effectLst>
                  <a:outerShdw blurRad="38100" dist="38100" dir="2700000" algn="tl">
                    <a:srgbClr val="000000">
                      <a:alpha val="43137"/>
                    </a:srgbClr>
                  </a:outerShdw>
                </a:effectLst>
              </a:rPr>
              <a:t>O QUE PREVÊ O CDC?</a:t>
            </a:r>
          </a:p>
        </p:txBody>
      </p:sp>
      <p:sp>
        <p:nvSpPr>
          <p:cNvPr id="5" name="CaixaDeTexto 4">
            <a:extLst>
              <a:ext uri="{FF2B5EF4-FFF2-40B4-BE49-F238E27FC236}">
                <a16:creationId xmlns:a16="http://schemas.microsoft.com/office/drawing/2014/main" id="{65D8AA06-83CC-4687-B274-995692AEAADA}"/>
              </a:ext>
            </a:extLst>
          </p:cNvPr>
          <p:cNvSpPr txBox="1"/>
          <p:nvPr/>
        </p:nvSpPr>
        <p:spPr>
          <a:xfrm>
            <a:off x="393700" y="1099364"/>
            <a:ext cx="10147300" cy="5324535"/>
          </a:xfrm>
          <a:prstGeom prst="rect">
            <a:avLst/>
          </a:prstGeom>
          <a:noFill/>
        </p:spPr>
        <p:txBody>
          <a:bodyPr wrap="square" rtlCol="0">
            <a:spAutoFit/>
          </a:bodyPr>
          <a:lstStyle/>
          <a:p>
            <a:pPr algn="just"/>
            <a:r>
              <a:rPr lang="pt-BR" sz="2000" b="1" u="sng" dirty="0">
                <a:solidFill>
                  <a:schemeClr val="accent2">
                    <a:lumMod val="40000"/>
                    <a:lumOff val="60000"/>
                  </a:schemeClr>
                </a:solidFill>
                <a:effectLst>
                  <a:outerShdw blurRad="38100" dist="38100" dir="2700000" algn="tl">
                    <a:srgbClr val="000000">
                      <a:alpha val="43137"/>
                    </a:srgbClr>
                  </a:outerShdw>
                </a:effectLst>
              </a:rPr>
              <a:t>Lei 8.078/1990 – CDC</a:t>
            </a:r>
          </a:p>
          <a:p>
            <a:pPr algn="just"/>
            <a:r>
              <a:rPr lang="pt-BR" sz="2000" b="1" u="sng" dirty="0">
                <a:solidFill>
                  <a:schemeClr val="accent2">
                    <a:lumMod val="40000"/>
                    <a:lumOff val="60000"/>
                  </a:schemeClr>
                </a:solidFill>
                <a:effectLst>
                  <a:outerShdw blurRad="38100" dist="38100" dir="2700000" algn="tl">
                    <a:srgbClr val="000000">
                      <a:alpha val="43137"/>
                    </a:srgbClr>
                  </a:outerShdw>
                </a:effectLst>
              </a:rPr>
              <a:t>Art. 4º A Política Nacional das Relações de Consumo tem por objetivo o atendimento das necessidades dos consumidores, o respeito à sua dignidade, saúde e segurança, a proteção de seus interesses econômicos, a melhoria da sua qualidade de vida, bem como a transparência e harmonia das relações de consumo, atendidos os seguintes princípios:         (Redação dada pela Lei nº 9.008, de 21.3.1995)</a:t>
            </a:r>
          </a:p>
          <a:p>
            <a:pPr algn="just"/>
            <a:endParaRPr lang="pt-BR" sz="2000" b="1" u="sng" dirty="0">
              <a:solidFill>
                <a:schemeClr val="accent2">
                  <a:lumMod val="40000"/>
                  <a:lumOff val="60000"/>
                </a:schemeClr>
              </a:solidFill>
              <a:effectLst>
                <a:outerShdw blurRad="38100" dist="38100" dir="2700000" algn="tl">
                  <a:srgbClr val="000000">
                    <a:alpha val="43137"/>
                  </a:srgbClr>
                </a:outerShdw>
              </a:effectLst>
            </a:endParaRPr>
          </a:p>
          <a:p>
            <a:pPr algn="just"/>
            <a:r>
              <a:rPr lang="pt-BR" sz="2000" b="1" u="sng" dirty="0">
                <a:solidFill>
                  <a:schemeClr val="accent2">
                    <a:lumMod val="40000"/>
                    <a:lumOff val="60000"/>
                  </a:schemeClr>
                </a:solidFill>
                <a:effectLst>
                  <a:outerShdw blurRad="38100" dist="38100" dir="2700000" algn="tl">
                    <a:srgbClr val="000000">
                      <a:alpha val="43137"/>
                    </a:srgbClr>
                  </a:outerShdw>
                </a:effectLst>
              </a:rPr>
              <a:t>I - reconhecimento da vulnerabilidade do consumidor no mercado de consumo;</a:t>
            </a:r>
          </a:p>
          <a:p>
            <a:pPr algn="just"/>
            <a:r>
              <a:rPr lang="pt-BR" sz="2000" b="1" u="sng" dirty="0">
                <a:solidFill>
                  <a:schemeClr val="accent2">
                    <a:lumMod val="40000"/>
                    <a:lumOff val="60000"/>
                  </a:schemeClr>
                </a:solidFill>
                <a:effectLst>
                  <a:outerShdw blurRad="38100" dist="38100" dir="2700000" algn="tl">
                    <a:srgbClr val="000000">
                      <a:alpha val="43137"/>
                    </a:srgbClr>
                  </a:outerShdw>
                </a:effectLst>
              </a:rPr>
              <a:t>(...)</a:t>
            </a:r>
          </a:p>
          <a:p>
            <a:pPr algn="just"/>
            <a:r>
              <a:rPr lang="pt-BR" sz="2000" b="1" u="sng" dirty="0">
                <a:solidFill>
                  <a:schemeClr val="accent2">
                    <a:lumMod val="40000"/>
                    <a:lumOff val="60000"/>
                  </a:schemeClr>
                </a:solidFill>
                <a:effectLst>
                  <a:outerShdw blurRad="38100" dist="38100" dir="2700000" algn="tl">
                    <a:srgbClr val="000000">
                      <a:alpha val="43137"/>
                    </a:srgbClr>
                  </a:outerShdw>
                </a:effectLst>
              </a:rPr>
              <a:t>IV - educação e informação de fornecedores e consumidores, quanto aos seus direitos e deveres, com vistas à melhoria do mercado de consumo;.</a:t>
            </a:r>
          </a:p>
          <a:p>
            <a:pPr algn="just"/>
            <a:r>
              <a:rPr lang="pt-BR" sz="2000" b="1" u="sng" dirty="0">
                <a:solidFill>
                  <a:schemeClr val="accent2">
                    <a:lumMod val="40000"/>
                    <a:lumOff val="60000"/>
                  </a:schemeClr>
                </a:solidFill>
                <a:effectLst>
                  <a:outerShdw blurRad="38100" dist="38100" dir="2700000" algn="tl">
                    <a:srgbClr val="000000">
                      <a:alpha val="43137"/>
                    </a:srgbClr>
                  </a:outerShdw>
                </a:effectLst>
              </a:rPr>
              <a:t>(...)</a:t>
            </a:r>
          </a:p>
          <a:p>
            <a:pPr algn="just"/>
            <a:r>
              <a:rPr lang="pt-BR" sz="2000" b="1" u="sng" dirty="0">
                <a:solidFill>
                  <a:schemeClr val="accent2">
                    <a:lumMod val="40000"/>
                    <a:lumOff val="60000"/>
                  </a:schemeClr>
                </a:solidFill>
                <a:effectLst>
                  <a:outerShdw blurRad="38100" dist="38100" dir="2700000" algn="tl">
                    <a:srgbClr val="000000">
                      <a:alpha val="43137"/>
                    </a:srgbClr>
                  </a:outerShdw>
                </a:effectLst>
              </a:rPr>
              <a:t>VI - coibição e repressão eficientes de todos os abusos praticados no mercado de consumo, inclusive a concorrência desleal e utilização indevida de inventos e criações industriais das marcas e nomes comerciais e signos distintivos, que possam causar prejuízos aos consumidores;</a:t>
            </a:r>
          </a:p>
          <a:p>
            <a:pPr algn="just"/>
            <a:endParaRPr lang="pt-BR" sz="2000" b="1" u="sng" dirty="0">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918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EA1DD99B-24E1-4776-8E23-82220C550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Mulher com cabelos longos&#10;&#10;Descrição gerada automaticamente">
            <a:extLst>
              <a:ext uri="{FF2B5EF4-FFF2-40B4-BE49-F238E27FC236}">
                <a16:creationId xmlns:a16="http://schemas.microsoft.com/office/drawing/2014/main" id="{CF860C19-3F9D-4CCA-867D-C1F11F685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927" y="219891"/>
            <a:ext cx="3683000" cy="5165564"/>
          </a:xfrm>
          <a:prstGeom prst="rect">
            <a:avLst/>
          </a:prstGeom>
        </p:spPr>
      </p:pic>
      <p:pic>
        <p:nvPicPr>
          <p:cNvPr id="6" name="Imagem 5" descr="Calendário&#10;&#10;Descrição gerada automaticamente">
            <a:extLst>
              <a:ext uri="{FF2B5EF4-FFF2-40B4-BE49-F238E27FC236}">
                <a16:creationId xmlns:a16="http://schemas.microsoft.com/office/drawing/2014/main" id="{401885ED-88C4-4305-9C17-951F9DEF8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4631" y="823912"/>
            <a:ext cx="4495800" cy="5900738"/>
          </a:xfrm>
          <a:prstGeom prst="rect">
            <a:avLst/>
          </a:prstGeom>
        </p:spPr>
      </p:pic>
    </p:spTree>
    <p:extLst>
      <p:ext uri="{BB962C8B-B14F-4D97-AF65-F5344CB8AC3E}">
        <p14:creationId xmlns:p14="http://schemas.microsoft.com/office/powerpoint/2010/main" val="1935761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CB92C8CA-51CB-4511-AEBA-C04E0B721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a:extLst>
              <a:ext uri="{FF2B5EF4-FFF2-40B4-BE49-F238E27FC236}">
                <a16:creationId xmlns:a16="http://schemas.microsoft.com/office/drawing/2014/main" id="{BC963950-A692-4FB2-AD93-A67A76D4E225}"/>
              </a:ext>
            </a:extLst>
          </p:cNvPr>
          <p:cNvPicPr>
            <a:picLocks noChangeAspect="1"/>
          </p:cNvPicPr>
          <p:nvPr/>
        </p:nvPicPr>
        <p:blipFill rotWithShape="1">
          <a:blip r:embed="rId2"/>
          <a:srcRect t="5448" r="-2" b="5446"/>
          <a:stretch/>
        </p:blipFill>
        <p:spPr>
          <a:xfrm>
            <a:off x="196731" y="327364"/>
            <a:ext cx="5510982" cy="3019990"/>
          </a:xfrm>
          <a:prstGeom prst="rect">
            <a:avLst/>
          </a:prstGeom>
        </p:spPr>
      </p:pic>
      <p:pic>
        <p:nvPicPr>
          <p:cNvPr id="3" name="Imagem 2" descr="Padrão do plano de fundo&#10;&#10;Descrição gerada automaticamente">
            <a:extLst>
              <a:ext uri="{FF2B5EF4-FFF2-40B4-BE49-F238E27FC236}">
                <a16:creationId xmlns:a16="http://schemas.microsoft.com/office/drawing/2014/main" id="{7FDA8AEA-4A2F-47B8-81E9-915720F0B6B9}"/>
              </a:ext>
            </a:extLst>
          </p:cNvPr>
          <p:cNvPicPr>
            <a:picLocks noChangeAspect="1"/>
          </p:cNvPicPr>
          <p:nvPr/>
        </p:nvPicPr>
        <p:blipFill rotWithShape="1">
          <a:blip r:embed="rId3">
            <a:extLst>
              <a:ext uri="{28A0092B-C50C-407E-A947-70E740481C1C}">
                <a14:useLocalDpi xmlns:a14="http://schemas.microsoft.com/office/drawing/2010/main" val="0"/>
              </a:ext>
            </a:extLst>
          </a:blip>
          <a:srcRect l="49598"/>
          <a:stretch/>
        </p:blipFill>
        <p:spPr>
          <a:xfrm>
            <a:off x="9234990" y="327364"/>
            <a:ext cx="2573345" cy="2871910"/>
          </a:xfrm>
          <a:prstGeom prst="rect">
            <a:avLst/>
          </a:prstGeom>
        </p:spPr>
      </p:pic>
      <p:pic>
        <p:nvPicPr>
          <p:cNvPr id="4" name="Imagem 3">
            <a:extLst>
              <a:ext uri="{FF2B5EF4-FFF2-40B4-BE49-F238E27FC236}">
                <a16:creationId xmlns:a16="http://schemas.microsoft.com/office/drawing/2014/main" id="{E3041E44-7E11-4BE8-92FD-6A6E751B5320}"/>
              </a:ext>
            </a:extLst>
          </p:cNvPr>
          <p:cNvPicPr>
            <a:picLocks noChangeAspect="1"/>
          </p:cNvPicPr>
          <p:nvPr/>
        </p:nvPicPr>
        <p:blipFill rotWithShape="1">
          <a:blip r:embed="rId4"/>
          <a:srcRect l="4548" r="19867" b="2"/>
          <a:stretch/>
        </p:blipFill>
        <p:spPr>
          <a:xfrm>
            <a:off x="6003234" y="327364"/>
            <a:ext cx="2851139" cy="2796836"/>
          </a:xfrm>
          <a:prstGeom prst="rect">
            <a:avLst/>
          </a:prstGeom>
        </p:spPr>
      </p:pic>
      <p:sp>
        <p:nvSpPr>
          <p:cNvPr id="2" name="AutoShape 2">
            <a:extLst>
              <a:ext uri="{FF2B5EF4-FFF2-40B4-BE49-F238E27FC236}">
                <a16:creationId xmlns:a16="http://schemas.microsoft.com/office/drawing/2014/main" id="{94BE7972-446C-45BF-850C-86E72711656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a:extLst>
              <a:ext uri="{FF2B5EF4-FFF2-40B4-BE49-F238E27FC236}">
                <a16:creationId xmlns:a16="http://schemas.microsoft.com/office/drawing/2014/main" id="{D0A68AF0-ABCA-461A-9129-B0B9F31C8A2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6" name="Imagem 15">
            <a:extLst>
              <a:ext uri="{FF2B5EF4-FFF2-40B4-BE49-F238E27FC236}">
                <a16:creationId xmlns:a16="http://schemas.microsoft.com/office/drawing/2014/main" id="{D0140A36-EAAB-4549-A86E-9C86A32F1F24}"/>
              </a:ext>
            </a:extLst>
          </p:cNvPr>
          <p:cNvPicPr>
            <a:picLocks noChangeAspect="1"/>
          </p:cNvPicPr>
          <p:nvPr/>
        </p:nvPicPr>
        <p:blipFill>
          <a:blip r:embed="rId5"/>
          <a:stretch>
            <a:fillRect/>
          </a:stretch>
        </p:blipFill>
        <p:spPr>
          <a:xfrm>
            <a:off x="427585" y="4114800"/>
            <a:ext cx="3894100" cy="2130106"/>
          </a:xfrm>
          <a:prstGeom prst="rect">
            <a:avLst/>
          </a:prstGeom>
        </p:spPr>
      </p:pic>
      <p:pic>
        <p:nvPicPr>
          <p:cNvPr id="10" name="Imagem 9" descr="Texto&#10;&#10;Descrição gerada automaticamente">
            <a:extLst>
              <a:ext uri="{FF2B5EF4-FFF2-40B4-BE49-F238E27FC236}">
                <a16:creationId xmlns:a16="http://schemas.microsoft.com/office/drawing/2014/main" id="{A16C7E2B-DD17-4BB2-B3CE-ACFA613BE9D2}"/>
              </a:ext>
            </a:extLst>
          </p:cNvPr>
          <p:cNvPicPr>
            <a:picLocks noChangeAspect="1"/>
          </p:cNvPicPr>
          <p:nvPr/>
        </p:nvPicPr>
        <p:blipFill rotWithShape="1">
          <a:blip r:embed="rId6">
            <a:extLst>
              <a:ext uri="{28A0092B-C50C-407E-A947-70E740481C1C}">
                <a14:useLocalDpi xmlns:a14="http://schemas.microsoft.com/office/drawing/2010/main" val="0"/>
              </a:ext>
            </a:extLst>
          </a:blip>
          <a:srcRect l="5154" r="2" b="2"/>
          <a:stretch/>
        </p:blipFill>
        <p:spPr>
          <a:xfrm>
            <a:off x="9320616" y="3433078"/>
            <a:ext cx="2868336" cy="3024202"/>
          </a:xfrm>
          <a:prstGeom prst="rect">
            <a:avLst/>
          </a:prstGeom>
        </p:spPr>
      </p:pic>
      <p:pic>
        <p:nvPicPr>
          <p:cNvPr id="11" name="Imagem 10" descr="Pessoa segurando um urso de pelúcia&#10;&#10;Descrição gerada automaticamente com confiança baixa">
            <a:extLst>
              <a:ext uri="{FF2B5EF4-FFF2-40B4-BE49-F238E27FC236}">
                <a16:creationId xmlns:a16="http://schemas.microsoft.com/office/drawing/2014/main" id="{5496ED23-3FFE-4507-9A91-26DA7B6443B7}"/>
              </a:ext>
            </a:extLst>
          </p:cNvPr>
          <p:cNvPicPr>
            <a:picLocks noChangeAspect="1"/>
          </p:cNvPicPr>
          <p:nvPr/>
        </p:nvPicPr>
        <p:blipFill rotWithShape="1">
          <a:blip r:embed="rId7">
            <a:extLst>
              <a:ext uri="{28A0092B-C50C-407E-A947-70E740481C1C}">
                <a14:useLocalDpi xmlns:a14="http://schemas.microsoft.com/office/drawing/2010/main" val="0"/>
              </a:ext>
            </a:extLst>
          </a:blip>
          <a:srcRect t="15191" r="-2" b="12456"/>
          <a:stretch/>
        </p:blipFill>
        <p:spPr>
          <a:xfrm>
            <a:off x="5026263" y="4191000"/>
            <a:ext cx="4208917" cy="2026452"/>
          </a:xfrm>
          <a:prstGeom prst="rect">
            <a:avLst/>
          </a:prstGeom>
        </p:spPr>
      </p:pic>
    </p:spTree>
    <p:extLst>
      <p:ext uri="{BB962C8B-B14F-4D97-AF65-F5344CB8AC3E}">
        <p14:creationId xmlns:p14="http://schemas.microsoft.com/office/powerpoint/2010/main" val="90472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4E110-9981-46DF-9C6E-C89AFCE94EE0}"/>
              </a:ext>
            </a:extLst>
          </p:cNvPr>
          <p:cNvSpPr>
            <a:spLocks noGrp="1"/>
          </p:cNvSpPr>
          <p:nvPr>
            <p:ph type="title"/>
          </p:nvPr>
        </p:nvSpPr>
        <p:spPr/>
        <p:txBody>
          <a:bodyPr/>
          <a:lstStyle/>
          <a:p>
            <a:endParaRPr lang="pt-BR" dirty="0"/>
          </a:p>
        </p:txBody>
      </p:sp>
      <p:pic>
        <p:nvPicPr>
          <p:cNvPr id="7" name="Espaço Reservado para Conteúdo 6" descr="Padrão do plano de fundo&#10;&#10;Descrição gerada automaticamente">
            <a:extLst>
              <a:ext uri="{FF2B5EF4-FFF2-40B4-BE49-F238E27FC236}">
                <a16:creationId xmlns:a16="http://schemas.microsoft.com/office/drawing/2014/main" id="{283C0409-942A-40D4-BE4D-22C4C5B07A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09853" cy="7053209"/>
          </a:xfrm>
        </p:spPr>
      </p:pic>
      <p:sp>
        <p:nvSpPr>
          <p:cNvPr id="8" name="CaixaDeTexto 7">
            <a:extLst>
              <a:ext uri="{FF2B5EF4-FFF2-40B4-BE49-F238E27FC236}">
                <a16:creationId xmlns:a16="http://schemas.microsoft.com/office/drawing/2014/main" id="{A0F3E402-FD6E-4C79-BECB-7E5F287BFEBC}"/>
              </a:ext>
            </a:extLst>
          </p:cNvPr>
          <p:cNvSpPr txBox="1"/>
          <p:nvPr/>
        </p:nvSpPr>
        <p:spPr>
          <a:xfrm>
            <a:off x="130552" y="2514049"/>
            <a:ext cx="6089650" cy="2585323"/>
          </a:xfrm>
          <a:prstGeom prst="rect">
            <a:avLst/>
          </a:prstGeom>
          <a:noFill/>
        </p:spPr>
        <p:txBody>
          <a:bodyPr wrap="square" rtlCol="0">
            <a:spAutoFit/>
          </a:bodyPr>
          <a:lstStyle/>
          <a:p>
            <a:pPr algn="ctr"/>
            <a:r>
              <a:rPr lang="pt-BR" sz="5400" b="1" dirty="0">
                <a:solidFill>
                  <a:schemeClr val="accent2">
                    <a:lumMod val="50000"/>
                  </a:schemeClr>
                </a:solidFill>
                <a:latin typeface="Bookman Old Style" panose="02050604050505020204" pitchFamily="18" charset="0"/>
                <a:cs typeface="Arial" panose="020B0604020202020204" pitchFamily="34" charset="0"/>
              </a:rPr>
              <a:t>O que é o movimento é o Tributos a Elas?</a:t>
            </a:r>
          </a:p>
        </p:txBody>
      </p:sp>
      <p:pic>
        <p:nvPicPr>
          <p:cNvPr id="19" name="Imagem 18" descr="Uma imagem contendo Texto&#10;&#10;Descrição gerada automaticamente">
            <a:extLst>
              <a:ext uri="{FF2B5EF4-FFF2-40B4-BE49-F238E27FC236}">
                <a16:creationId xmlns:a16="http://schemas.microsoft.com/office/drawing/2014/main" id="{EB6E1D6F-D652-4B1F-9189-5BFEF1900693}"/>
              </a:ext>
            </a:extLst>
          </p:cNvPr>
          <p:cNvPicPr>
            <a:picLocks noChangeAspect="1"/>
          </p:cNvPicPr>
          <p:nvPr/>
        </p:nvPicPr>
        <p:blipFill rotWithShape="1">
          <a:blip r:embed="rId3">
            <a:extLst>
              <a:ext uri="{28A0092B-C50C-407E-A947-70E740481C1C}">
                <a14:useLocalDpi xmlns:a14="http://schemas.microsoft.com/office/drawing/2010/main" val="0"/>
              </a:ext>
            </a:extLst>
          </a:blip>
          <a:srcRect l="28123" t="25694" r="3502" b="45139"/>
          <a:stretch/>
        </p:blipFill>
        <p:spPr>
          <a:xfrm>
            <a:off x="6220202" y="1637780"/>
            <a:ext cx="5167122" cy="4577497"/>
          </a:xfrm>
          <a:prstGeom prst="rect">
            <a:avLst/>
          </a:prstGeom>
        </p:spPr>
      </p:pic>
    </p:spTree>
    <p:extLst>
      <p:ext uri="{BB962C8B-B14F-4D97-AF65-F5344CB8AC3E}">
        <p14:creationId xmlns:p14="http://schemas.microsoft.com/office/powerpoint/2010/main" val="129593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m 2" descr="Padrão do plano de fundo&#10;&#10;Descrição gerada automaticamente">
            <a:extLst>
              <a:ext uri="{FF2B5EF4-FFF2-40B4-BE49-F238E27FC236}">
                <a16:creationId xmlns:a16="http://schemas.microsoft.com/office/drawing/2014/main" id="{EA1DD99B-24E1-4776-8E23-82220C550610}"/>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8" name="Imagem 7" descr="Uma imagem contendo pessoa, no interior, vestuário, mulher&#10;&#10;Descrição gerada automaticamente">
            <a:extLst>
              <a:ext uri="{FF2B5EF4-FFF2-40B4-BE49-F238E27FC236}">
                <a16:creationId xmlns:a16="http://schemas.microsoft.com/office/drawing/2014/main" id="{F49982E1-90BC-4FCF-A88C-8B022DA1717C}"/>
              </a:ext>
            </a:extLst>
          </p:cNvPr>
          <p:cNvPicPr>
            <a:picLocks noChangeAspect="1"/>
          </p:cNvPicPr>
          <p:nvPr/>
        </p:nvPicPr>
        <p:blipFill rotWithShape="1">
          <a:blip r:embed="rId3">
            <a:extLst>
              <a:ext uri="{28A0092B-C50C-407E-A947-70E740481C1C}">
                <a14:useLocalDpi xmlns:a14="http://schemas.microsoft.com/office/drawing/2010/main" val="0"/>
              </a:ext>
            </a:extLst>
          </a:blip>
          <a:srcRect l="3361" r="23609" b="-1"/>
          <a:stretch/>
        </p:blipFill>
        <p:spPr>
          <a:xfrm>
            <a:off x="159046" y="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pic>
        <p:nvPicPr>
          <p:cNvPr id="9" name="Imagem 8" descr="Interface gráfica do usuário, Texto, Aplicativo, Email&#10;&#10;Descrição gerada automaticamente">
            <a:extLst>
              <a:ext uri="{FF2B5EF4-FFF2-40B4-BE49-F238E27FC236}">
                <a16:creationId xmlns:a16="http://schemas.microsoft.com/office/drawing/2014/main" id="{3899F1FA-7502-457E-A3BF-0935D56B7BE8}"/>
              </a:ext>
            </a:extLst>
          </p:cNvPr>
          <p:cNvPicPr>
            <a:picLocks noChangeAspect="1"/>
          </p:cNvPicPr>
          <p:nvPr/>
        </p:nvPicPr>
        <p:blipFill rotWithShape="1">
          <a:blip r:embed="rId4">
            <a:extLst>
              <a:ext uri="{28A0092B-C50C-407E-A947-70E740481C1C}">
                <a14:useLocalDpi xmlns:a14="http://schemas.microsoft.com/office/drawing/2010/main" val="0"/>
              </a:ext>
            </a:extLst>
          </a:blip>
          <a:srcRect l="-346" t="5372" r="10013" b="28238"/>
          <a:stretch/>
        </p:blipFill>
        <p:spPr>
          <a:xfrm>
            <a:off x="4890052" y="2464904"/>
            <a:ext cx="7304276" cy="2822714"/>
          </a:xfrm>
          <a:custGeom>
            <a:avLst/>
            <a:gdLst/>
            <a:ahLst/>
            <a:cxnLst/>
            <a:rect l="l" t="t" r="r" b="b"/>
            <a:pathLst>
              <a:path w="8009991" h="2970106">
                <a:moveTo>
                  <a:pt x="1376648" y="0"/>
                </a:moveTo>
                <a:lnTo>
                  <a:pt x="8009991" y="0"/>
                </a:lnTo>
                <a:lnTo>
                  <a:pt x="8009991" y="2970106"/>
                </a:lnTo>
                <a:lnTo>
                  <a:pt x="0" y="2970106"/>
                </a:lnTo>
                <a:close/>
              </a:path>
            </a:pathLst>
          </a:custGeom>
        </p:spPr>
      </p:pic>
    </p:spTree>
    <p:extLst>
      <p:ext uri="{BB962C8B-B14F-4D97-AF65-F5344CB8AC3E}">
        <p14:creationId xmlns:p14="http://schemas.microsoft.com/office/powerpoint/2010/main" val="266589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B26C770-7887-444E-AD1C-FFC5F5E9DD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CaixaDeTexto 6">
            <a:extLst>
              <a:ext uri="{FF2B5EF4-FFF2-40B4-BE49-F238E27FC236}">
                <a16:creationId xmlns:a16="http://schemas.microsoft.com/office/drawing/2014/main" id="{47462E3F-B901-458D-ADE8-39DB46D0C5F0}"/>
              </a:ext>
            </a:extLst>
          </p:cNvPr>
          <p:cNvSpPr txBox="1"/>
          <p:nvPr/>
        </p:nvSpPr>
        <p:spPr>
          <a:xfrm>
            <a:off x="642705" y="163492"/>
            <a:ext cx="6041084" cy="2276259"/>
          </a:xfrm>
          <a:prstGeom prst="ellipse">
            <a:avLst/>
          </a:prstGeom>
          <a:blipFill>
            <a:blip r:embed="rId3"/>
            <a:tile tx="0" ty="0" sx="100000" sy="100000" flip="none" algn="tl"/>
          </a:blipFill>
          <a:ln w="174625" cmpd="thinThick">
            <a:solidFill>
              <a:srgbClr val="FFFFFF"/>
            </a:solidFill>
          </a:ln>
        </p:spPr>
        <p:txBody>
          <a:bodyPr vert="horz" lIns="91440" tIns="45720" rIns="91440" bIns="45720" rtlCol="0" anchor="ctr">
            <a:normAutofit/>
          </a:bodyPr>
          <a:lstStyle/>
          <a:p>
            <a:pPr algn="ctr">
              <a:lnSpc>
                <a:spcPct val="90000"/>
              </a:lnSpc>
              <a:spcBef>
                <a:spcPct val="0"/>
              </a:spcBef>
              <a:spcAft>
                <a:spcPts val="1000"/>
              </a:spcAft>
            </a:pPr>
            <a:r>
              <a:rPr lang="en-US" sz="2800" b="1" u="sng" dirty="0" err="1">
                <a:solidFill>
                  <a:schemeClr val="accent2">
                    <a:lumMod val="50000"/>
                  </a:schemeClr>
                </a:solidFill>
                <a:effectLst/>
                <a:latin typeface="+mj-lt"/>
                <a:ea typeface="+mj-ea"/>
                <a:cs typeface="+mj-cs"/>
              </a:rPr>
              <a:t>Essencialidade</a:t>
            </a:r>
            <a:r>
              <a:rPr lang="en-US" sz="2800" b="1" u="sng" dirty="0">
                <a:solidFill>
                  <a:schemeClr val="accent2">
                    <a:lumMod val="50000"/>
                  </a:schemeClr>
                </a:solidFill>
                <a:effectLst/>
                <a:latin typeface="+mj-lt"/>
                <a:ea typeface="+mj-ea"/>
                <a:cs typeface="+mj-cs"/>
              </a:rPr>
              <a:t> dos </a:t>
            </a:r>
            <a:r>
              <a:rPr lang="en-US" sz="2800" b="1" u="sng" dirty="0" err="1">
                <a:solidFill>
                  <a:schemeClr val="accent2">
                    <a:lumMod val="50000"/>
                  </a:schemeClr>
                </a:solidFill>
                <a:effectLst/>
                <a:latin typeface="+mj-lt"/>
                <a:ea typeface="+mj-ea"/>
                <a:cs typeface="+mj-cs"/>
              </a:rPr>
              <a:t>produtos</a:t>
            </a:r>
            <a:r>
              <a:rPr lang="en-US" sz="2800" b="1" u="sng" dirty="0">
                <a:solidFill>
                  <a:schemeClr val="accent2">
                    <a:lumMod val="50000"/>
                  </a:schemeClr>
                </a:solidFill>
                <a:effectLst/>
                <a:latin typeface="+mj-lt"/>
                <a:ea typeface="+mj-ea"/>
                <a:cs typeface="+mj-cs"/>
              </a:rPr>
              <a:t>? </a:t>
            </a:r>
            <a:endParaRPr lang="en-US" sz="2800" dirty="0">
              <a:solidFill>
                <a:schemeClr val="accent2">
                  <a:lumMod val="50000"/>
                </a:schemeClr>
              </a:solidFill>
              <a:effectLst/>
              <a:latin typeface="+mj-lt"/>
              <a:ea typeface="+mj-ea"/>
              <a:cs typeface="+mj-cs"/>
            </a:endParaRPr>
          </a:p>
        </p:txBody>
      </p:sp>
      <p:pic>
        <p:nvPicPr>
          <p:cNvPr id="2" name="Imagem 1">
            <a:extLst>
              <a:ext uri="{FF2B5EF4-FFF2-40B4-BE49-F238E27FC236}">
                <a16:creationId xmlns:a16="http://schemas.microsoft.com/office/drawing/2014/main" id="{A80CC2A6-0C74-4499-A819-2665DCBA240B}"/>
              </a:ext>
            </a:extLst>
          </p:cNvPr>
          <p:cNvPicPr>
            <a:picLocks noChangeAspect="1"/>
          </p:cNvPicPr>
          <p:nvPr/>
        </p:nvPicPr>
        <p:blipFill>
          <a:blip r:embed="rId4"/>
          <a:stretch>
            <a:fillRect/>
          </a:stretch>
        </p:blipFill>
        <p:spPr>
          <a:xfrm>
            <a:off x="7333914" y="757950"/>
            <a:ext cx="2878051" cy="2878051"/>
          </a:xfrm>
          <a:prstGeom prst="rect">
            <a:avLst/>
          </a:prstGeom>
          <a:ln w="228600" cap="sq" cmpd="thickThin">
            <a:solidFill>
              <a:srgbClr val="000000"/>
            </a:solidFill>
            <a:prstDash val="solid"/>
            <a:miter lim="800000"/>
          </a:ln>
          <a:effectLst>
            <a:innerShdw blurRad="76200">
              <a:srgbClr val="000000"/>
            </a:innerShdw>
          </a:effectLst>
        </p:spPr>
      </p:pic>
      <p:pic>
        <p:nvPicPr>
          <p:cNvPr id="5" name="Imagem 4" descr="Mulher de calcinha e sutiã&#10;&#10;Descrição gerada automaticamente com confiança média">
            <a:extLst>
              <a:ext uri="{FF2B5EF4-FFF2-40B4-BE49-F238E27FC236}">
                <a16:creationId xmlns:a16="http://schemas.microsoft.com/office/drawing/2014/main" id="{E9BF4FF5-A377-41A1-BEF9-A7B29024CE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3247" y="2907962"/>
            <a:ext cx="3481827" cy="3481827"/>
          </a:xfrm>
          <a:prstGeom prst="rect">
            <a:avLst/>
          </a:prstGeom>
          <a:ln w="228600" cap="sq" cmpd="thickThin">
            <a:solidFill>
              <a:srgbClr val="000000"/>
            </a:solidFill>
            <a:prstDash val="solid"/>
            <a:miter lim="800000"/>
          </a:ln>
          <a:effectLst>
            <a:innerShdw blurRad="76200">
              <a:srgbClr val="000000"/>
            </a:innerShdw>
          </a:effectLst>
        </p:spPr>
      </p:pic>
      <p:pic>
        <p:nvPicPr>
          <p:cNvPr id="6" name="Imagem 5">
            <a:extLst>
              <a:ext uri="{FF2B5EF4-FFF2-40B4-BE49-F238E27FC236}">
                <a16:creationId xmlns:a16="http://schemas.microsoft.com/office/drawing/2014/main" id="{AE8B9FB9-0631-4AC3-B7C3-CF61DB1A9737}"/>
              </a:ext>
            </a:extLst>
          </p:cNvPr>
          <p:cNvPicPr>
            <a:picLocks noChangeAspect="1"/>
          </p:cNvPicPr>
          <p:nvPr/>
        </p:nvPicPr>
        <p:blipFill>
          <a:blip r:embed="rId6"/>
          <a:stretch>
            <a:fillRect/>
          </a:stretch>
        </p:blipFill>
        <p:spPr>
          <a:xfrm>
            <a:off x="8772940" y="2771474"/>
            <a:ext cx="3059794" cy="3328576"/>
          </a:xfrm>
          <a:prstGeom prst="rect">
            <a:avLst/>
          </a:prstGeom>
          <a:ln w="228600" cap="sq" cmpd="thickThin">
            <a:solidFill>
              <a:srgbClr val="000000"/>
            </a:solidFill>
            <a:prstDash val="solid"/>
            <a:miter lim="800000"/>
          </a:ln>
          <a:effectLst>
            <a:innerShdw blurRad="76200">
              <a:srgbClr val="000000"/>
            </a:innerShdw>
          </a:effectLst>
        </p:spPr>
      </p:pic>
      <p:pic>
        <p:nvPicPr>
          <p:cNvPr id="4" name="Imagem 3">
            <a:extLst>
              <a:ext uri="{FF2B5EF4-FFF2-40B4-BE49-F238E27FC236}">
                <a16:creationId xmlns:a16="http://schemas.microsoft.com/office/drawing/2014/main" id="{7E48E132-D347-46CF-BECC-911065C851F1}"/>
              </a:ext>
            </a:extLst>
          </p:cNvPr>
          <p:cNvPicPr>
            <a:picLocks noChangeAspect="1"/>
          </p:cNvPicPr>
          <p:nvPr/>
        </p:nvPicPr>
        <p:blipFill rotWithShape="1">
          <a:blip r:embed="rId7"/>
          <a:srcRect l="6538" b="1625"/>
          <a:stretch/>
        </p:blipFill>
        <p:spPr>
          <a:xfrm>
            <a:off x="8772940" y="2771473"/>
            <a:ext cx="3059794" cy="3328577"/>
          </a:xfrm>
          <a:prstGeom prst="rect">
            <a:avLst/>
          </a:prstGeom>
        </p:spPr>
      </p:pic>
    </p:spTree>
    <p:extLst>
      <p:ext uri="{BB962C8B-B14F-4D97-AF65-F5344CB8AC3E}">
        <p14:creationId xmlns:p14="http://schemas.microsoft.com/office/powerpoint/2010/main" val="2257596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m 2" descr="Padrão do plano de fundo&#10;&#10;Descrição gerada automaticamente">
            <a:extLst>
              <a:ext uri="{FF2B5EF4-FFF2-40B4-BE49-F238E27FC236}">
                <a16:creationId xmlns:a16="http://schemas.microsoft.com/office/drawing/2014/main" id="{6A28A5D8-A306-4A74-A0E8-54F920072AA6}"/>
              </a:ext>
            </a:extLst>
          </p:cNvPr>
          <p:cNvPicPr>
            <a:picLocks noChangeAspect="1"/>
          </p:cNvPicPr>
          <p:nvPr/>
        </p:nvPicPr>
        <p:blipFill rotWithShape="1">
          <a:blip r:embed="rId2">
            <a:extLst>
              <a:ext uri="{28A0092B-C50C-407E-A947-70E740481C1C}">
                <a14:useLocalDpi xmlns:a14="http://schemas.microsoft.com/office/drawing/2010/main" val="0"/>
              </a:ext>
            </a:extLst>
          </a:blip>
          <a:srcRect r="-2" b="5472"/>
          <a:stretch/>
        </p:blipFill>
        <p:spPr>
          <a:xfrm>
            <a:off x="321730" y="321732"/>
            <a:ext cx="5674897" cy="3017405"/>
          </a:xfrm>
          <a:prstGeom prst="rect">
            <a:avLst/>
          </a:prstGeom>
        </p:spPr>
      </p:pic>
      <p:pic>
        <p:nvPicPr>
          <p:cNvPr id="14" name="Imagem 13" descr="Mesa com vários objetos&#10;&#10;Descrição gerada automaticamente com confiança baixa">
            <a:extLst>
              <a:ext uri="{FF2B5EF4-FFF2-40B4-BE49-F238E27FC236}">
                <a16:creationId xmlns:a16="http://schemas.microsoft.com/office/drawing/2014/main" id="{F200F980-18B0-46CE-8D60-9763730C04C8}"/>
              </a:ext>
            </a:extLst>
          </p:cNvPr>
          <p:cNvPicPr>
            <a:picLocks noChangeAspect="1"/>
          </p:cNvPicPr>
          <p:nvPr/>
        </p:nvPicPr>
        <p:blipFill rotWithShape="1">
          <a:blip r:embed="rId3">
            <a:extLst>
              <a:ext uri="{28A0092B-C50C-407E-A947-70E740481C1C}">
                <a14:useLocalDpi xmlns:a14="http://schemas.microsoft.com/office/drawing/2010/main" val="0"/>
              </a:ext>
            </a:extLst>
          </a:blip>
          <a:srcRect t="15970" b="13947"/>
          <a:stretch/>
        </p:blipFill>
        <p:spPr>
          <a:xfrm>
            <a:off x="321730" y="3510853"/>
            <a:ext cx="5674897" cy="2789954"/>
          </a:xfrm>
          <a:prstGeom prst="rect">
            <a:avLst/>
          </a:prstGeom>
        </p:spPr>
      </p:pic>
      <p:pic>
        <p:nvPicPr>
          <p:cNvPr id="16" name="Imagem 15">
            <a:extLst>
              <a:ext uri="{FF2B5EF4-FFF2-40B4-BE49-F238E27FC236}">
                <a16:creationId xmlns:a16="http://schemas.microsoft.com/office/drawing/2014/main" id="{87F3EECB-8FEE-4322-B457-0E2FFD0F9B9F}"/>
              </a:ext>
            </a:extLst>
          </p:cNvPr>
          <p:cNvPicPr>
            <a:picLocks noChangeAspect="1"/>
          </p:cNvPicPr>
          <p:nvPr/>
        </p:nvPicPr>
        <p:blipFill rotWithShape="1">
          <a:blip r:embed="rId4"/>
          <a:srcRect r="26681" b="1"/>
          <a:stretch/>
        </p:blipFill>
        <p:spPr>
          <a:xfrm>
            <a:off x="6195374" y="567985"/>
            <a:ext cx="5167951" cy="5732821"/>
          </a:xfrm>
          <a:prstGeom prst="rect">
            <a:avLst/>
          </a:prstGeom>
        </p:spPr>
      </p:pic>
      <p:pic>
        <p:nvPicPr>
          <p:cNvPr id="4" name="Imagem 3">
            <a:extLst>
              <a:ext uri="{FF2B5EF4-FFF2-40B4-BE49-F238E27FC236}">
                <a16:creationId xmlns:a16="http://schemas.microsoft.com/office/drawing/2014/main" id="{2674C044-5D59-4BCC-98D4-7CCCA72DF5A5}"/>
              </a:ext>
            </a:extLst>
          </p:cNvPr>
          <p:cNvPicPr>
            <a:picLocks noChangeAspect="1"/>
          </p:cNvPicPr>
          <p:nvPr/>
        </p:nvPicPr>
        <p:blipFill>
          <a:blip r:embed="rId5"/>
          <a:stretch>
            <a:fillRect/>
          </a:stretch>
        </p:blipFill>
        <p:spPr>
          <a:xfrm>
            <a:off x="555455" y="2296123"/>
            <a:ext cx="5319712" cy="882163"/>
          </a:xfrm>
          <a:prstGeom prst="rect">
            <a:avLst/>
          </a:prstGeom>
        </p:spPr>
      </p:pic>
      <p:pic>
        <p:nvPicPr>
          <p:cNvPr id="6" name="Imagem 5">
            <a:extLst>
              <a:ext uri="{FF2B5EF4-FFF2-40B4-BE49-F238E27FC236}">
                <a16:creationId xmlns:a16="http://schemas.microsoft.com/office/drawing/2014/main" id="{C93A579F-B0F3-4E91-A145-3E87C0A19F7A}"/>
              </a:ext>
            </a:extLst>
          </p:cNvPr>
          <p:cNvPicPr>
            <a:picLocks noChangeAspect="1"/>
          </p:cNvPicPr>
          <p:nvPr/>
        </p:nvPicPr>
        <p:blipFill>
          <a:blip r:embed="rId6"/>
          <a:stretch>
            <a:fillRect/>
          </a:stretch>
        </p:blipFill>
        <p:spPr>
          <a:xfrm>
            <a:off x="555455" y="1207127"/>
            <a:ext cx="5319712" cy="957014"/>
          </a:xfrm>
          <a:prstGeom prst="rect">
            <a:avLst/>
          </a:prstGeom>
        </p:spPr>
      </p:pic>
    </p:spTree>
    <p:extLst>
      <p:ext uri="{BB962C8B-B14F-4D97-AF65-F5344CB8AC3E}">
        <p14:creationId xmlns:p14="http://schemas.microsoft.com/office/powerpoint/2010/main" val="1117548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796380EF-4E1C-4570-8F4F-C625EC5D8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AAE89E28-5DA2-4441-AFAA-8A22A0E4A814}"/>
              </a:ext>
            </a:extLst>
          </p:cNvPr>
          <p:cNvSpPr txBox="1"/>
          <p:nvPr/>
        </p:nvSpPr>
        <p:spPr>
          <a:xfrm>
            <a:off x="1364974" y="433039"/>
            <a:ext cx="9169400" cy="2554545"/>
          </a:xfrm>
          <a:prstGeom prst="rect">
            <a:avLst/>
          </a:prstGeom>
          <a:noFill/>
        </p:spPr>
        <p:txBody>
          <a:bodyPr wrap="square" rtlCol="0">
            <a:spAutoFit/>
          </a:bodyPr>
          <a:lstStyle/>
          <a:p>
            <a:pPr algn="ctr"/>
            <a:r>
              <a:rPr lang="pt-BR" sz="4000" b="1" dirty="0">
                <a:solidFill>
                  <a:schemeClr val="accent2">
                    <a:lumMod val="50000"/>
                  </a:schemeClr>
                </a:solidFill>
                <a:latin typeface="Bookman Old Style" panose="02050604050505020204" pitchFamily="18" charset="0"/>
              </a:rPr>
              <a:t>A TRIBUTAÇÃO PODE SER UM CAMINHO PARA AUXILIAR NA REDUÇÃO DAS DESIGUALDADES DE GÊNERO?</a:t>
            </a:r>
          </a:p>
        </p:txBody>
      </p:sp>
      <p:pic>
        <p:nvPicPr>
          <p:cNvPr id="6" name="Imagem 5" descr="Desenho de pessoas&#10;&#10;Descrição gerada automaticamente com confiança média">
            <a:extLst>
              <a:ext uri="{FF2B5EF4-FFF2-40B4-BE49-F238E27FC236}">
                <a16:creationId xmlns:a16="http://schemas.microsoft.com/office/drawing/2014/main" id="{4A3740ED-5082-471E-881A-7192E0610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911" y="3091012"/>
            <a:ext cx="6320177" cy="3663560"/>
          </a:xfrm>
          <a:prstGeom prst="rect">
            <a:avLst/>
          </a:prstGeom>
        </p:spPr>
      </p:pic>
    </p:spTree>
    <p:extLst>
      <p:ext uri="{BB962C8B-B14F-4D97-AF65-F5344CB8AC3E}">
        <p14:creationId xmlns:p14="http://schemas.microsoft.com/office/powerpoint/2010/main" val="144433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m 2" descr="Padrão do plano de fundo&#10;&#10;Descrição gerada automaticamente">
            <a:extLst>
              <a:ext uri="{FF2B5EF4-FFF2-40B4-BE49-F238E27FC236}">
                <a16:creationId xmlns:a16="http://schemas.microsoft.com/office/drawing/2014/main" id="{57201899-6E58-4195-A725-CD332327AF5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1524" y="0"/>
            <a:ext cx="12192000" cy="6858000"/>
          </a:xfrm>
          <a:prstGeom prst="rect">
            <a:avLst/>
          </a:prstGeom>
        </p:spPr>
      </p:pic>
      <p:pic>
        <p:nvPicPr>
          <p:cNvPr id="5" name="Imagem 4">
            <a:extLst>
              <a:ext uri="{FF2B5EF4-FFF2-40B4-BE49-F238E27FC236}">
                <a16:creationId xmlns:a16="http://schemas.microsoft.com/office/drawing/2014/main" id="{C275C06F-E726-400E-95B9-80C2F9C88A17}"/>
              </a:ext>
            </a:extLst>
          </p:cNvPr>
          <p:cNvPicPr>
            <a:picLocks noChangeAspect="1"/>
          </p:cNvPicPr>
          <p:nvPr/>
        </p:nvPicPr>
        <p:blipFill>
          <a:blip r:embed="rId3"/>
          <a:stretch>
            <a:fillRect/>
          </a:stretch>
        </p:blipFill>
        <p:spPr>
          <a:xfrm>
            <a:off x="1176959" y="2234027"/>
            <a:ext cx="10229850" cy="4305300"/>
          </a:xfrm>
          <a:prstGeom prst="rect">
            <a:avLst/>
          </a:prstGeom>
        </p:spPr>
      </p:pic>
      <p:sp>
        <p:nvSpPr>
          <p:cNvPr id="2" name="CaixaDeTexto 1">
            <a:extLst>
              <a:ext uri="{FF2B5EF4-FFF2-40B4-BE49-F238E27FC236}">
                <a16:creationId xmlns:a16="http://schemas.microsoft.com/office/drawing/2014/main" id="{591D1680-8FE0-41E2-9D59-1AAA319D19C4}"/>
              </a:ext>
            </a:extLst>
          </p:cNvPr>
          <p:cNvSpPr txBox="1"/>
          <p:nvPr/>
        </p:nvSpPr>
        <p:spPr>
          <a:xfrm>
            <a:off x="3538330" y="868914"/>
            <a:ext cx="5896817" cy="1292662"/>
          </a:xfrm>
          <a:prstGeom prst="rect">
            <a:avLst/>
          </a:prstGeom>
          <a:noFill/>
        </p:spPr>
        <p:txBody>
          <a:bodyPr wrap="square" rtlCol="0">
            <a:spAutoFit/>
          </a:bodyPr>
          <a:lstStyle/>
          <a:p>
            <a:r>
              <a:rPr lang="pt-BR" sz="6000" dirty="0">
                <a:solidFill>
                  <a:schemeClr val="accent2">
                    <a:lumMod val="40000"/>
                    <a:lumOff val="60000"/>
                  </a:schemeClr>
                </a:solidFill>
                <a:latin typeface="Bookman Old Style" panose="02050604050505020204" pitchFamily="18" charset="0"/>
              </a:rPr>
              <a:t>@tributosaelas</a:t>
            </a:r>
          </a:p>
          <a:p>
            <a:endParaRPr lang="pt-BR" dirty="0"/>
          </a:p>
        </p:txBody>
      </p:sp>
    </p:spTree>
    <p:extLst>
      <p:ext uri="{BB962C8B-B14F-4D97-AF65-F5344CB8AC3E}">
        <p14:creationId xmlns:p14="http://schemas.microsoft.com/office/powerpoint/2010/main" val="71248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m 9" descr="Foto em preto e branco de grupo de pessoas ao lado de placa&#10;&#10;Descrição gerada automaticamente">
            <a:extLst>
              <a:ext uri="{FF2B5EF4-FFF2-40B4-BE49-F238E27FC236}">
                <a16:creationId xmlns:a16="http://schemas.microsoft.com/office/drawing/2014/main" id="{41EA58B2-7064-44C9-85DB-7A52A4C58AD2}"/>
              </a:ext>
            </a:extLst>
          </p:cNvPr>
          <p:cNvPicPr>
            <a:picLocks noChangeAspect="1"/>
          </p:cNvPicPr>
          <p:nvPr/>
        </p:nvPicPr>
        <p:blipFill rotWithShape="1">
          <a:blip r:embed="rId2">
            <a:extLst>
              <a:ext uri="{28A0092B-C50C-407E-A947-70E740481C1C}">
                <a14:useLocalDpi xmlns:a14="http://schemas.microsoft.com/office/drawing/2010/main" val="0"/>
              </a:ext>
            </a:extLst>
          </a:blip>
          <a:srcRect t="469" r="-2" b="-2"/>
          <a:stretch/>
        </p:blipFill>
        <p:spPr>
          <a:xfrm>
            <a:off x="317635" y="321733"/>
            <a:ext cx="4151681" cy="3026834"/>
          </a:xfrm>
          <a:prstGeom prst="rect">
            <a:avLst/>
          </a:prstGeom>
        </p:spPr>
      </p:pic>
      <p:pic>
        <p:nvPicPr>
          <p:cNvPr id="4" name="Imagem 3">
            <a:extLst>
              <a:ext uri="{FF2B5EF4-FFF2-40B4-BE49-F238E27FC236}">
                <a16:creationId xmlns:a16="http://schemas.microsoft.com/office/drawing/2014/main" id="{429945EA-6926-49F0-8CF4-784428826B6D}"/>
              </a:ext>
            </a:extLst>
          </p:cNvPr>
          <p:cNvPicPr>
            <a:picLocks noChangeAspect="1"/>
          </p:cNvPicPr>
          <p:nvPr/>
        </p:nvPicPr>
        <p:blipFill rotWithShape="1">
          <a:blip r:embed="rId3"/>
          <a:srcRect t="3622" r="-1" b="40288"/>
          <a:stretch/>
        </p:blipFill>
        <p:spPr>
          <a:xfrm>
            <a:off x="4638955" y="321733"/>
            <a:ext cx="3539976" cy="2985818"/>
          </a:xfrm>
          <a:prstGeom prst="rect">
            <a:avLst/>
          </a:prstGeom>
        </p:spPr>
      </p:pic>
      <p:pic>
        <p:nvPicPr>
          <p:cNvPr id="7" name="Espaço Reservado para Conteúdo 6" descr="Padrão do plano de fundo&#10;&#10;Descrição gerada automaticamente">
            <a:extLst>
              <a:ext uri="{FF2B5EF4-FFF2-40B4-BE49-F238E27FC236}">
                <a16:creationId xmlns:a16="http://schemas.microsoft.com/office/drawing/2014/main" id="{283C0409-942A-40D4-BE4D-22C4C5B07AD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3393" r="1" b="1"/>
          <a:stretch/>
        </p:blipFill>
        <p:spPr>
          <a:xfrm>
            <a:off x="8254464" y="321733"/>
            <a:ext cx="3535590" cy="2985818"/>
          </a:xfrm>
          <a:prstGeom prst="rect">
            <a:avLst/>
          </a:prstGeom>
        </p:spPr>
      </p:pic>
      <p:cxnSp>
        <p:nvCxnSpPr>
          <p:cNvPr id="17" name="Straight Connector 1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2811E903-590C-4074-9623-3F798AA4C607}"/>
              </a:ext>
            </a:extLst>
          </p:cNvPr>
          <p:cNvPicPr>
            <a:picLocks noChangeAspect="1"/>
          </p:cNvPicPr>
          <p:nvPr/>
        </p:nvPicPr>
        <p:blipFill rotWithShape="1">
          <a:blip r:embed="rId5"/>
          <a:srcRect r="-1" b="7024"/>
          <a:stretch/>
        </p:blipFill>
        <p:spPr>
          <a:xfrm>
            <a:off x="317635" y="3509433"/>
            <a:ext cx="4160452" cy="3026833"/>
          </a:xfrm>
          <a:prstGeom prst="rect">
            <a:avLst/>
          </a:prstGeom>
        </p:spPr>
      </p:pic>
      <p:sp>
        <p:nvSpPr>
          <p:cNvPr id="16" name="CaixaDeTexto 15">
            <a:extLst>
              <a:ext uri="{FF2B5EF4-FFF2-40B4-BE49-F238E27FC236}">
                <a16:creationId xmlns:a16="http://schemas.microsoft.com/office/drawing/2014/main" id="{07BE8DEC-15CF-4945-8E1B-47E1D6F0FA8D}"/>
              </a:ext>
            </a:extLst>
          </p:cNvPr>
          <p:cNvSpPr txBox="1"/>
          <p:nvPr/>
        </p:nvSpPr>
        <p:spPr>
          <a:xfrm>
            <a:off x="4839099" y="3972054"/>
            <a:ext cx="6830730" cy="1077218"/>
          </a:xfrm>
          <a:prstGeom prst="rect">
            <a:avLst/>
          </a:prstGeom>
          <a:noFill/>
        </p:spPr>
        <p:txBody>
          <a:bodyPr wrap="square">
            <a:spAutoFit/>
          </a:bodyPr>
          <a:lstStyle/>
          <a:p>
            <a:pPr algn="ctr"/>
            <a:r>
              <a:rPr lang="en-US" sz="3200" dirty="0">
                <a:solidFill>
                  <a:schemeClr val="accent2">
                    <a:lumMod val="40000"/>
                    <a:lumOff val="60000"/>
                  </a:schemeClr>
                </a:solidFill>
                <a:latin typeface="Bookman Old Style" panose="02050604050505020204" pitchFamily="18" charset="0"/>
              </a:rPr>
              <a:t>O movimento sufragista e a luta das mulheres </a:t>
            </a:r>
            <a:endParaRPr lang="pt-BR" sz="3200" dirty="0">
              <a:solidFill>
                <a:schemeClr val="accent2">
                  <a:lumMod val="40000"/>
                  <a:lumOff val="60000"/>
                </a:schemeClr>
              </a:solidFill>
            </a:endParaRPr>
          </a:p>
        </p:txBody>
      </p:sp>
    </p:spTree>
    <p:extLst>
      <p:ext uri="{BB962C8B-B14F-4D97-AF65-F5344CB8AC3E}">
        <p14:creationId xmlns:p14="http://schemas.microsoft.com/office/powerpoint/2010/main" val="380845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2A8FBFB7-187D-44D3-81BC-1CC121FC9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037747BD-196D-4B77-9843-575DB82B3D9D}"/>
              </a:ext>
            </a:extLst>
          </p:cNvPr>
          <p:cNvSpPr txBox="1"/>
          <p:nvPr/>
        </p:nvSpPr>
        <p:spPr>
          <a:xfrm>
            <a:off x="1562100" y="622300"/>
            <a:ext cx="7937500" cy="1015663"/>
          </a:xfrm>
          <a:prstGeom prst="rect">
            <a:avLst/>
          </a:prstGeom>
          <a:noFill/>
        </p:spPr>
        <p:txBody>
          <a:bodyPr wrap="square" rtlCol="0">
            <a:spAutoFit/>
          </a:bodyPr>
          <a:lstStyle/>
          <a:p>
            <a:pPr algn="ctr"/>
            <a:endParaRPr lang="pt-BR" sz="6000" b="1" dirty="0">
              <a:solidFill>
                <a:schemeClr val="bg1"/>
              </a:solidFill>
            </a:endParaRPr>
          </a:p>
        </p:txBody>
      </p:sp>
      <p:pic>
        <p:nvPicPr>
          <p:cNvPr id="13" name="Imagem 12" descr="Desenho de uma pessoa&#10;&#10;Descrição gerada automaticamente com confiança baixa">
            <a:extLst>
              <a:ext uri="{FF2B5EF4-FFF2-40B4-BE49-F238E27FC236}">
                <a16:creationId xmlns:a16="http://schemas.microsoft.com/office/drawing/2014/main" id="{544E5235-9B59-4C2A-AE8D-98601FB3EBAA}"/>
              </a:ext>
            </a:extLst>
          </p:cNvPr>
          <p:cNvPicPr>
            <a:picLocks noChangeAspect="1"/>
          </p:cNvPicPr>
          <p:nvPr/>
        </p:nvPicPr>
        <p:blipFill rotWithShape="1">
          <a:blip r:embed="rId3">
            <a:extLst>
              <a:ext uri="{28A0092B-C50C-407E-A947-70E740481C1C}">
                <a14:useLocalDpi xmlns:a14="http://schemas.microsoft.com/office/drawing/2010/main" val="0"/>
              </a:ext>
            </a:extLst>
          </a:blip>
          <a:srcRect l="4167" t="4817" r="4427" b="5703"/>
          <a:stretch/>
        </p:blipFill>
        <p:spPr>
          <a:xfrm>
            <a:off x="954156" y="751385"/>
            <a:ext cx="5288446" cy="2584823"/>
          </a:xfrm>
          <a:prstGeom prst="rect">
            <a:avLst/>
          </a:prstGeom>
          <a:ln w="228600" cap="sq" cmpd="thickThin">
            <a:solidFill>
              <a:srgbClr val="000000"/>
            </a:solidFill>
            <a:prstDash val="solid"/>
            <a:miter lim="800000"/>
          </a:ln>
          <a:effectLst>
            <a:innerShdw blurRad="76200">
              <a:srgbClr val="000000"/>
            </a:innerShdw>
          </a:effectLst>
        </p:spPr>
      </p:pic>
      <p:sp>
        <p:nvSpPr>
          <p:cNvPr id="8" name="CaixaDeTexto 7">
            <a:extLst>
              <a:ext uri="{FF2B5EF4-FFF2-40B4-BE49-F238E27FC236}">
                <a16:creationId xmlns:a16="http://schemas.microsoft.com/office/drawing/2014/main" id="{287360EB-785C-4CA8-9B09-79AA04B5801B}"/>
              </a:ext>
            </a:extLst>
          </p:cNvPr>
          <p:cNvSpPr txBox="1"/>
          <p:nvPr/>
        </p:nvSpPr>
        <p:spPr>
          <a:xfrm>
            <a:off x="5577646" y="3696956"/>
            <a:ext cx="6188764"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ED7D31">
                    <a:lumMod val="40000"/>
                    <a:lumOff val="60000"/>
                  </a:srgbClr>
                </a:solidFill>
                <a:effectLst/>
                <a:uLnTx/>
                <a:uFillTx/>
                <a:latin typeface="Aharoni" panose="020B0604020202020204" pitchFamily="2" charset="-79"/>
                <a:ea typeface="+mn-ea"/>
                <a:cs typeface="Aharoni" panose="020B0604020202020204" pitchFamily="2" charset="-79"/>
              </a:rPr>
              <a:t>Art. 150. Sem prejuízo de outras garantias asseguradas ao contribuinte, é vedado à União, aos Estados, ao Distrito Federal e aos Municípios: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ED7D31">
                    <a:lumMod val="40000"/>
                    <a:lumOff val="60000"/>
                  </a:srgbClr>
                </a:solidFill>
                <a:effectLst/>
                <a:uLnTx/>
                <a:uFillTx/>
                <a:latin typeface="Aharoni" panose="020B0604020202020204" pitchFamily="2" charset="-79"/>
                <a:ea typeface="+mn-ea"/>
                <a:cs typeface="Aharoni" panose="020B0604020202020204" pitchFamily="2" charset="-79"/>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sng" strike="noStrike" kern="1200" cap="none" spc="0" normalizeH="0" baseline="0" noProof="0" dirty="0">
                <a:ln>
                  <a:noFill/>
                </a:ln>
                <a:solidFill>
                  <a:srgbClr val="ED7D31">
                    <a:lumMod val="40000"/>
                    <a:lumOff val="60000"/>
                  </a:srgbClr>
                </a:solidFill>
                <a:effectLst/>
                <a:uLnTx/>
                <a:uFillTx/>
                <a:latin typeface="Aharoni" panose="020B0604020202020204" pitchFamily="2" charset="-79"/>
                <a:ea typeface="+mn-ea"/>
                <a:cs typeface="Aharoni" panose="020B0604020202020204" pitchFamily="2" charset="-79"/>
              </a:rPr>
              <a:t>  II -  instituir tratamento desigual entre contribuintes que se encontrem em situação equivalente, proibida qualquer distinção em razão de ocupação profissional ou função por eles exercida, independentemente da denominação jurídica dos rendimentos, títulos ou direitos; </a:t>
            </a:r>
          </a:p>
        </p:txBody>
      </p:sp>
    </p:spTree>
    <p:extLst>
      <p:ext uri="{BB962C8B-B14F-4D97-AF65-F5344CB8AC3E}">
        <p14:creationId xmlns:p14="http://schemas.microsoft.com/office/powerpoint/2010/main" val="56739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agem 9">
            <a:extLst>
              <a:ext uri="{FF2B5EF4-FFF2-40B4-BE49-F238E27FC236}">
                <a16:creationId xmlns:a16="http://schemas.microsoft.com/office/drawing/2014/main" id="{A0FBBE7D-E09B-4297-8566-51F94392176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8E145643-2FDD-47F6-B493-E8D7E84CD5F3}"/>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2800" b="1" dirty="0">
              <a:solidFill>
                <a:srgbClr val="FF6600"/>
              </a:solidFill>
              <a:latin typeface="+mj-lt"/>
              <a:ea typeface="+mj-ea"/>
              <a:cs typeface="+mj-cs"/>
            </a:endParaRPr>
          </a:p>
        </p:txBody>
      </p:sp>
      <p:sp>
        <p:nvSpPr>
          <p:cNvPr id="14" name="CaixaDeTexto 13">
            <a:extLst>
              <a:ext uri="{FF2B5EF4-FFF2-40B4-BE49-F238E27FC236}">
                <a16:creationId xmlns:a16="http://schemas.microsoft.com/office/drawing/2014/main" id="{B7CF487C-166D-4B22-BF1C-D60F27DE527B}"/>
              </a:ext>
            </a:extLst>
          </p:cNvPr>
          <p:cNvSpPr txBox="1"/>
          <p:nvPr/>
        </p:nvSpPr>
        <p:spPr>
          <a:xfrm>
            <a:off x="-327546" y="218364"/>
            <a:ext cx="11874062" cy="6989606"/>
          </a:xfrm>
          <a:prstGeom prst="rect">
            <a:avLst/>
          </a:prstGeom>
          <a:noFill/>
        </p:spPr>
        <p:txBody>
          <a:bodyPr wrap="square" rtlCol="0">
            <a:spAutoFit/>
          </a:bodyPr>
          <a:lstStyle/>
          <a:p>
            <a:pPr lvl="1" algn="ctr">
              <a:lnSpc>
                <a:spcPct val="90000"/>
              </a:lnSpc>
            </a:pPr>
            <a:endParaRPr lang="pt-BR" sz="2000" b="1" u="sng" dirty="0">
              <a:solidFill>
                <a:schemeClr val="accent2">
                  <a:lumMod val="50000"/>
                </a:schemeClr>
              </a:solidFill>
            </a:endParaRPr>
          </a:p>
          <a:p>
            <a:pPr lvl="1" algn="ctr">
              <a:lnSpc>
                <a:spcPct val="90000"/>
              </a:lnSpc>
            </a:pPr>
            <a:r>
              <a:rPr lang="pt-BR" sz="2000" b="1" dirty="0">
                <a:solidFill>
                  <a:schemeClr val="accent2">
                    <a:lumMod val="50000"/>
                  </a:schemeClr>
                </a:solidFill>
              </a:rPr>
              <a:t>                          </a:t>
            </a:r>
          </a:p>
          <a:p>
            <a:pPr lvl="1" algn="ctr">
              <a:lnSpc>
                <a:spcPct val="90000"/>
              </a:lnSpc>
            </a:pPr>
            <a:endParaRPr lang="pt-BR" sz="2000" b="1" dirty="0">
              <a:solidFill>
                <a:schemeClr val="accent2">
                  <a:lumMod val="50000"/>
                </a:schemeClr>
              </a:solidFill>
            </a:endParaRPr>
          </a:p>
          <a:p>
            <a:pPr lvl="1" algn="ctr">
              <a:lnSpc>
                <a:spcPct val="90000"/>
              </a:lnSpc>
            </a:pPr>
            <a:r>
              <a:rPr lang="pt-BR" sz="2000" b="1" u="sng" dirty="0">
                <a:solidFill>
                  <a:schemeClr val="accent2">
                    <a:lumMod val="50000"/>
                  </a:schemeClr>
                </a:solidFill>
              </a:rPr>
              <a:t>TRIBUTAÇÃO DIRETA</a:t>
            </a:r>
          </a:p>
          <a:p>
            <a:pPr lvl="1" algn="ctr">
              <a:lnSpc>
                <a:spcPct val="90000"/>
              </a:lnSpc>
            </a:pPr>
            <a:r>
              <a:rPr lang="pt-BR" sz="2000" b="1" dirty="0">
                <a:solidFill>
                  <a:schemeClr val="accent2">
                    <a:lumMod val="50000"/>
                  </a:schemeClr>
                </a:solidFill>
              </a:rPr>
              <a:t>é a taxação aplicada diretamente sobre a renda, patrimônio ou consumo. Como exemplos: o Imposto de Renda, a contribuição previdenciária sobre o salário, o IPTU, o IPVA</a:t>
            </a:r>
          </a:p>
          <a:p>
            <a:pPr lvl="1" algn="ctr">
              <a:lnSpc>
                <a:spcPct val="90000"/>
              </a:lnSpc>
            </a:pPr>
            <a:endParaRPr lang="pt-BR" sz="2000" b="1" dirty="0">
              <a:solidFill>
                <a:schemeClr val="accent2">
                  <a:lumMod val="50000"/>
                </a:schemeClr>
              </a:solidFill>
            </a:endParaRPr>
          </a:p>
          <a:p>
            <a:pPr lvl="1" algn="ctr">
              <a:lnSpc>
                <a:spcPct val="90000"/>
              </a:lnSpc>
            </a:pPr>
            <a:r>
              <a:rPr lang="pt-BR" sz="2000" b="1" u="sng" dirty="0">
                <a:solidFill>
                  <a:schemeClr val="accent2">
                    <a:lumMod val="50000"/>
                  </a:schemeClr>
                </a:solidFill>
              </a:rPr>
              <a:t>TRIBUTAÇÃO INDIRETA</a:t>
            </a:r>
          </a:p>
          <a:p>
            <a:pPr lvl="1" algn="ctr">
              <a:lnSpc>
                <a:spcPct val="90000"/>
              </a:lnSpc>
            </a:pPr>
            <a:r>
              <a:rPr lang="pt-BR" sz="2000" b="1" dirty="0">
                <a:solidFill>
                  <a:schemeClr val="accent2">
                    <a:lumMod val="50000"/>
                  </a:schemeClr>
                </a:solidFill>
              </a:rPr>
              <a:t>É aquela cujo valor, embutido no preço final do produto, é repassado ao consumidor. É o imposto que incide sobre o produto e não sobre a renda. Ela é indireto porque ele não leva em conta quanto a pessoa ganha, mas apenas o quanto ela consome</a:t>
            </a:r>
          </a:p>
          <a:p>
            <a:pPr lvl="1" algn="ctr">
              <a:lnSpc>
                <a:spcPct val="90000"/>
              </a:lnSpc>
            </a:pPr>
            <a:endParaRPr lang="pt-BR" sz="2000" b="1" dirty="0">
              <a:solidFill>
                <a:schemeClr val="accent2">
                  <a:lumMod val="50000"/>
                </a:schemeClr>
              </a:solidFill>
            </a:endParaRPr>
          </a:p>
          <a:p>
            <a:pPr lvl="1" algn="ctr">
              <a:lnSpc>
                <a:spcPct val="90000"/>
              </a:lnSpc>
            </a:pPr>
            <a:r>
              <a:rPr lang="pt-BR" sz="2000" b="1" u="sng" dirty="0">
                <a:solidFill>
                  <a:schemeClr val="accent2">
                    <a:lumMod val="50000"/>
                  </a:schemeClr>
                </a:solidFill>
              </a:rPr>
              <a:t>Tributação indireta predominante:</a:t>
            </a:r>
          </a:p>
          <a:p>
            <a:pPr marL="800100" lvl="1" indent="-342900" algn="ctr">
              <a:lnSpc>
                <a:spcPct val="90000"/>
              </a:lnSpc>
              <a:buAutoNum type="arabicParenR"/>
            </a:pPr>
            <a:endParaRPr lang="pt-BR" sz="2000" b="1" dirty="0">
              <a:solidFill>
                <a:schemeClr val="accent2">
                  <a:lumMod val="50000"/>
                </a:schemeClr>
              </a:solidFill>
            </a:endParaRPr>
          </a:p>
          <a:p>
            <a:pPr lvl="1" algn="ctr">
              <a:lnSpc>
                <a:spcPct val="90000"/>
              </a:lnSpc>
            </a:pPr>
            <a:r>
              <a:rPr lang="pt-BR" sz="2000" b="1" dirty="0">
                <a:solidFill>
                  <a:schemeClr val="accent2">
                    <a:lumMod val="50000"/>
                  </a:schemeClr>
                </a:solidFill>
              </a:rPr>
              <a:t>Brasileiros 10% mais pobres gastam 32% de seus rendimentos em tributos (28% são indiretos como PIS, </a:t>
            </a:r>
            <a:r>
              <a:rPr lang="pt-BR" sz="2000" b="1" dirty="0" err="1">
                <a:solidFill>
                  <a:schemeClr val="accent2">
                    <a:lumMod val="50000"/>
                  </a:schemeClr>
                </a:solidFill>
              </a:rPr>
              <a:t>Cofins</a:t>
            </a:r>
            <a:r>
              <a:rPr lang="pt-BR" sz="2000" b="1" dirty="0">
                <a:solidFill>
                  <a:schemeClr val="accent2">
                    <a:lumMod val="50000"/>
                  </a:schemeClr>
                </a:solidFill>
              </a:rPr>
              <a:t> e ICMS, e apenas 4% vai para os tributos diretos)</a:t>
            </a:r>
          </a:p>
          <a:p>
            <a:pPr lvl="1" algn="ctr">
              <a:lnSpc>
                <a:spcPct val="90000"/>
              </a:lnSpc>
            </a:pPr>
            <a:endParaRPr lang="pt-BR" sz="2000" b="1" dirty="0">
              <a:solidFill>
                <a:schemeClr val="accent2">
                  <a:lumMod val="50000"/>
                </a:schemeClr>
              </a:solidFill>
            </a:endParaRPr>
          </a:p>
          <a:p>
            <a:pPr lvl="1" algn="ctr">
              <a:lnSpc>
                <a:spcPct val="90000"/>
              </a:lnSpc>
            </a:pPr>
            <a:r>
              <a:rPr lang="pt-BR" sz="2000" b="1" dirty="0">
                <a:solidFill>
                  <a:schemeClr val="accent2">
                    <a:lumMod val="50000"/>
                  </a:schemeClr>
                </a:solidFill>
              </a:rPr>
              <a:t>Brasileiros 10% mais ricos gastam 21% (apenas 11% são indiretos) (OXFAM, 2017)</a:t>
            </a:r>
          </a:p>
          <a:p>
            <a:pPr marL="457200" lvl="1" indent="0" algn="ctr">
              <a:lnSpc>
                <a:spcPct val="90000"/>
              </a:lnSpc>
              <a:buNone/>
            </a:pPr>
            <a:endParaRPr lang="pt-BR" sz="2000" b="1" dirty="0">
              <a:solidFill>
                <a:schemeClr val="accent2">
                  <a:lumMod val="50000"/>
                </a:schemeClr>
              </a:solidFill>
            </a:endParaRPr>
          </a:p>
          <a:p>
            <a:pPr marL="457200" lvl="1" indent="0" algn="ctr">
              <a:lnSpc>
                <a:spcPct val="90000"/>
              </a:lnSpc>
              <a:buNone/>
            </a:pPr>
            <a:r>
              <a:rPr lang="pt-BR" sz="2000" b="1" dirty="0">
                <a:solidFill>
                  <a:schemeClr val="accent2">
                    <a:lumMod val="50000"/>
                  </a:schemeClr>
                </a:solidFill>
              </a:rPr>
              <a:t> </a:t>
            </a:r>
            <a:r>
              <a:rPr lang="pt-BR" sz="2000" b="1" u="sng" dirty="0">
                <a:solidFill>
                  <a:schemeClr val="accent2">
                    <a:lumMod val="50000"/>
                  </a:schemeClr>
                </a:solidFill>
              </a:rPr>
              <a:t>Tributação direta Isenções e deduções:</a:t>
            </a:r>
          </a:p>
          <a:p>
            <a:pPr marL="457200" lvl="1" indent="0" algn="ctr">
              <a:lnSpc>
                <a:spcPct val="90000"/>
              </a:lnSpc>
              <a:buNone/>
            </a:pPr>
            <a:endParaRPr lang="pt-BR" sz="2000" b="1" dirty="0">
              <a:solidFill>
                <a:schemeClr val="accent2">
                  <a:lumMod val="50000"/>
                </a:schemeClr>
              </a:solidFill>
            </a:endParaRPr>
          </a:p>
          <a:p>
            <a:pPr lvl="1" algn="ctr">
              <a:lnSpc>
                <a:spcPct val="90000"/>
              </a:lnSpc>
            </a:pPr>
            <a:r>
              <a:rPr lang="pt-BR" sz="2000" b="1" dirty="0">
                <a:solidFill>
                  <a:schemeClr val="accent2">
                    <a:lumMod val="50000"/>
                  </a:schemeClr>
                </a:solidFill>
              </a:rPr>
              <a:t>Alteram a alíquota efetiva e tornam o IRPF menos progressivo em termos de renda e gênero</a:t>
            </a:r>
          </a:p>
          <a:p>
            <a:pPr lvl="1" algn="ctr">
              <a:lnSpc>
                <a:spcPct val="90000"/>
              </a:lnSpc>
            </a:pPr>
            <a:endParaRPr lang="pt-BR" sz="2000" b="1" dirty="0">
              <a:solidFill>
                <a:schemeClr val="accent2">
                  <a:lumMod val="50000"/>
                </a:schemeClr>
              </a:solidFill>
            </a:endParaRPr>
          </a:p>
          <a:p>
            <a:pPr lvl="1" algn="ctr">
              <a:lnSpc>
                <a:spcPct val="90000"/>
              </a:lnSpc>
            </a:pPr>
            <a:r>
              <a:rPr lang="pt-BR" sz="2000" b="1" dirty="0">
                <a:solidFill>
                  <a:schemeClr val="accent2">
                    <a:lumMod val="50000"/>
                  </a:schemeClr>
                </a:solidFill>
              </a:rPr>
              <a:t>Deduções, somadas à isenção de lucros e dividendos, reforçam as desigualdades de gênero, raça e classe.</a:t>
            </a:r>
          </a:p>
          <a:p>
            <a:pPr marL="914400" lvl="2" indent="0" algn="just">
              <a:lnSpc>
                <a:spcPct val="90000"/>
              </a:lnSpc>
              <a:buNone/>
            </a:pPr>
            <a:endParaRPr lang="pt-BR" dirty="0">
              <a:solidFill>
                <a:schemeClr val="tx1"/>
              </a:solidFill>
            </a:endParaRPr>
          </a:p>
        </p:txBody>
      </p:sp>
    </p:spTree>
    <p:extLst>
      <p:ext uri="{BB962C8B-B14F-4D97-AF65-F5344CB8AC3E}">
        <p14:creationId xmlns:p14="http://schemas.microsoft.com/office/powerpoint/2010/main" val="10638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1E5D94B0-F121-4500-B066-F3219EE98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A9E5D7BF-E7C0-4430-A271-A0F7CC9B4A35}"/>
              </a:ext>
            </a:extLst>
          </p:cNvPr>
          <p:cNvSpPr txBox="1"/>
          <p:nvPr/>
        </p:nvSpPr>
        <p:spPr>
          <a:xfrm>
            <a:off x="431800" y="647700"/>
            <a:ext cx="6248400" cy="5693866"/>
          </a:xfrm>
          <a:prstGeom prst="rect">
            <a:avLst/>
          </a:prstGeom>
          <a:noFill/>
        </p:spPr>
        <p:txBody>
          <a:bodyPr wrap="square" rtlCol="0">
            <a:spAutoFit/>
          </a:bodyPr>
          <a:lstStyle/>
          <a:p>
            <a:pPr algn="just"/>
            <a:r>
              <a:rPr lang="pt-BR" sz="4000" b="1" dirty="0">
                <a:solidFill>
                  <a:schemeClr val="accent2">
                    <a:lumMod val="40000"/>
                    <a:lumOff val="60000"/>
                  </a:schemeClr>
                </a:solidFill>
              </a:rPr>
              <a:t>“</a:t>
            </a:r>
            <a:r>
              <a:rPr lang="pt-BR" sz="3600" b="1" i="0" u="sng" strike="noStrike" baseline="0" dirty="0">
                <a:solidFill>
                  <a:schemeClr val="accent2">
                    <a:lumMod val="40000"/>
                    <a:lumOff val="60000"/>
                  </a:schemeClr>
                </a:solidFill>
                <a:effectLst>
                  <a:outerShdw blurRad="38100" dist="38100" dir="2700000" algn="tl">
                    <a:srgbClr val="000000">
                      <a:alpha val="43137"/>
                    </a:srgbClr>
                  </a:outerShdw>
                </a:effectLst>
              </a:rPr>
              <a:t>As mulheres são afetadas pelos impostos de maneiras específicas devido aos seus padrões de emprego, incluindo salários, sua participação no </a:t>
            </a:r>
            <a:r>
              <a:rPr lang="pt-BR" sz="3600" b="1" u="sng" dirty="0">
                <a:solidFill>
                  <a:schemeClr val="accent2">
                    <a:lumMod val="40000"/>
                    <a:lumOff val="60000"/>
                  </a:schemeClr>
                </a:solidFill>
                <a:effectLst>
                  <a:outerShdw blurRad="38100" dist="38100" dir="2700000" algn="tl">
                    <a:srgbClr val="000000">
                      <a:alpha val="43137"/>
                    </a:srgbClr>
                  </a:outerShdw>
                </a:effectLst>
              </a:rPr>
              <a:t>mercado </a:t>
            </a:r>
            <a:r>
              <a:rPr lang="pt-BR" sz="3600" b="1" i="0" u="sng" strike="noStrike" baseline="0" dirty="0">
                <a:solidFill>
                  <a:schemeClr val="accent2">
                    <a:lumMod val="40000"/>
                    <a:lumOff val="60000"/>
                  </a:schemeClr>
                </a:solidFill>
                <a:effectLst>
                  <a:outerShdw blurRad="38100" dist="38100" dir="2700000" algn="tl">
                    <a:srgbClr val="000000">
                      <a:alpha val="43137"/>
                    </a:srgbClr>
                  </a:outerShdw>
                </a:effectLst>
              </a:rPr>
              <a:t>de trabalho de cuidado não remunerado, seus padrões de consumo e sua posse de bens e propriedades</a:t>
            </a:r>
            <a:r>
              <a:rPr lang="pt-BR" sz="3600" b="1" u="sng" dirty="0">
                <a:solidFill>
                  <a:schemeClr val="accent2">
                    <a:lumMod val="40000"/>
                    <a:lumOff val="60000"/>
                  </a:schemeClr>
                </a:solidFill>
                <a:effectLst>
                  <a:outerShdw blurRad="38100" dist="38100" dir="2700000" algn="tl">
                    <a:srgbClr val="000000">
                      <a:alpha val="43137"/>
                    </a:srgbClr>
                  </a:outerShdw>
                </a:effectLst>
              </a:rPr>
              <a:t>”.</a:t>
            </a:r>
          </a:p>
          <a:p>
            <a:pPr algn="r"/>
            <a:r>
              <a:rPr lang="pt-BR" sz="3600" b="1" u="sng" dirty="0">
                <a:solidFill>
                  <a:schemeClr val="accent2">
                    <a:lumMod val="40000"/>
                    <a:lumOff val="60000"/>
                  </a:schemeClr>
                </a:solidFill>
                <a:effectLst>
                  <a:outerShdw blurRad="38100" dist="38100" dir="2700000" algn="tl">
                    <a:srgbClr val="000000">
                      <a:alpha val="43137"/>
                    </a:srgbClr>
                  </a:outerShdw>
                </a:effectLst>
              </a:rPr>
              <a:t>Chiara </a:t>
            </a:r>
            <a:r>
              <a:rPr lang="pt-BR" sz="3600" b="1" u="sng" dirty="0" err="1">
                <a:solidFill>
                  <a:schemeClr val="accent2">
                    <a:lumMod val="40000"/>
                    <a:lumOff val="60000"/>
                  </a:schemeClr>
                </a:solidFill>
                <a:effectLst>
                  <a:outerShdw blurRad="38100" dist="38100" dir="2700000" algn="tl">
                    <a:srgbClr val="000000">
                      <a:alpha val="43137"/>
                    </a:srgbClr>
                  </a:outerShdw>
                </a:effectLst>
              </a:rPr>
              <a:t>Capraro</a:t>
            </a:r>
            <a:endParaRPr lang="pt-BR" sz="3600" b="1" u="sng" dirty="0">
              <a:solidFill>
                <a:schemeClr val="accent2">
                  <a:lumMod val="40000"/>
                  <a:lumOff val="60000"/>
                </a:schemeClr>
              </a:solidFill>
              <a:effectLst>
                <a:outerShdw blurRad="38100" dist="38100" dir="2700000" algn="tl">
                  <a:srgbClr val="000000">
                    <a:alpha val="43137"/>
                  </a:srgbClr>
                </a:outerShdw>
              </a:effectLst>
            </a:endParaRPr>
          </a:p>
        </p:txBody>
      </p:sp>
      <p:pic>
        <p:nvPicPr>
          <p:cNvPr id="6" name="Imagem 5" descr="Uma imagem contendo Interface gráfica do usuário&#10;&#10;Descrição gerada automaticamente">
            <a:extLst>
              <a:ext uri="{FF2B5EF4-FFF2-40B4-BE49-F238E27FC236}">
                <a16:creationId xmlns:a16="http://schemas.microsoft.com/office/drawing/2014/main" id="{DF867607-80CA-4B2E-BCC8-AC66F4F8A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556" y="2382428"/>
            <a:ext cx="4383088" cy="2916746"/>
          </a:xfrm>
          <a:prstGeom prst="rect">
            <a:avLst/>
          </a:prstGeom>
        </p:spPr>
      </p:pic>
    </p:spTree>
    <p:extLst>
      <p:ext uri="{BB962C8B-B14F-4D97-AF65-F5344CB8AC3E}">
        <p14:creationId xmlns:p14="http://schemas.microsoft.com/office/powerpoint/2010/main" val="166352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agem 9">
            <a:extLst>
              <a:ext uri="{FF2B5EF4-FFF2-40B4-BE49-F238E27FC236}">
                <a16:creationId xmlns:a16="http://schemas.microsoft.com/office/drawing/2014/main" id="{A0FBBE7D-E09B-4297-8566-51F94392176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8E145643-2FDD-47F6-B493-E8D7E84CD5F3}"/>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2800" b="1" dirty="0">
              <a:solidFill>
                <a:srgbClr val="FF6600"/>
              </a:solidFill>
              <a:latin typeface="+mj-lt"/>
              <a:ea typeface="+mj-ea"/>
              <a:cs typeface="+mj-cs"/>
            </a:endParaRPr>
          </a:p>
        </p:txBody>
      </p:sp>
      <p:sp>
        <p:nvSpPr>
          <p:cNvPr id="14" name="CaixaDeTexto 13">
            <a:extLst>
              <a:ext uri="{FF2B5EF4-FFF2-40B4-BE49-F238E27FC236}">
                <a16:creationId xmlns:a16="http://schemas.microsoft.com/office/drawing/2014/main" id="{B7CF487C-166D-4B22-BF1C-D60F27DE527B}"/>
              </a:ext>
            </a:extLst>
          </p:cNvPr>
          <p:cNvSpPr txBox="1"/>
          <p:nvPr/>
        </p:nvSpPr>
        <p:spPr>
          <a:xfrm>
            <a:off x="447298" y="1774368"/>
            <a:ext cx="6469135" cy="2852063"/>
          </a:xfrm>
          <a:prstGeom prst="rect">
            <a:avLst/>
          </a:prstGeom>
          <a:noFill/>
        </p:spPr>
        <p:txBody>
          <a:bodyPr wrap="square" rtlCol="0">
            <a:spAutoFit/>
          </a:bodyPr>
          <a:lstStyle/>
          <a:p>
            <a:pPr lvl="1" algn="ctr">
              <a:lnSpc>
                <a:spcPct val="90000"/>
              </a:lnSpc>
            </a:pPr>
            <a:endParaRPr lang="pt-BR" sz="2000" b="1" u="sng" dirty="0">
              <a:solidFill>
                <a:srgbClr val="993300"/>
              </a:solidFill>
            </a:endParaRPr>
          </a:p>
          <a:p>
            <a:pPr algn="just"/>
            <a:r>
              <a:rPr lang="pt-PT" sz="1800" b="1" u="sng" dirty="0">
                <a:solidFill>
                  <a:srgbClr val="993300"/>
                </a:solidFill>
                <a:effectLst/>
                <a:latin typeface="Calibri" panose="020F0502020204030204" pitchFamily="34" charset="0"/>
                <a:ea typeface="Times New Roman" panose="02020603050405020304" pitchFamily="18" charset="0"/>
              </a:rPr>
              <a:t>O sistema tributário aumenta ou diminui a renda. </a:t>
            </a:r>
          </a:p>
          <a:p>
            <a:pPr algn="just"/>
            <a:endParaRPr lang="pt-PT" b="1" u="sng" dirty="0">
              <a:solidFill>
                <a:srgbClr val="993300"/>
              </a:solidFill>
              <a:latin typeface="Calibri" panose="020F0502020204030204" pitchFamily="34" charset="0"/>
              <a:ea typeface="Times New Roman" panose="02020603050405020304" pitchFamily="18" charset="0"/>
            </a:endParaRPr>
          </a:p>
          <a:p>
            <a:pPr algn="just"/>
            <a:endParaRPr lang="pt-BR" sz="1800" dirty="0">
              <a:solidFill>
                <a:srgbClr val="993300"/>
              </a:solidFill>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pt-PT" sz="1800" b="1" u="sng"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 tributação altera a distribuição de renda entre homens e mulheres na medida em que muda sua renda disponível diretamente ou indiretamente via incentivo a diferentes atividades. </a:t>
            </a:r>
            <a:endParaRPr lang="pt-BR" sz="18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gn="just">
              <a:lnSpc>
                <a:spcPct val="90000"/>
              </a:lnSpc>
              <a:buNone/>
            </a:pPr>
            <a:endParaRPr lang="pt-BR" dirty="0">
              <a:solidFill>
                <a:schemeClr val="tx1"/>
              </a:solidFill>
            </a:endParaRPr>
          </a:p>
        </p:txBody>
      </p:sp>
      <p:pic>
        <p:nvPicPr>
          <p:cNvPr id="7" name="Imagem 6">
            <a:extLst>
              <a:ext uri="{FF2B5EF4-FFF2-40B4-BE49-F238E27FC236}">
                <a16:creationId xmlns:a16="http://schemas.microsoft.com/office/drawing/2014/main" id="{39361040-14E4-4AD7-A5FD-FB692202AB13}"/>
              </a:ext>
            </a:extLst>
          </p:cNvPr>
          <p:cNvPicPr>
            <a:picLocks noChangeAspect="1"/>
          </p:cNvPicPr>
          <p:nvPr/>
        </p:nvPicPr>
        <p:blipFill>
          <a:blip r:embed="rId3"/>
          <a:stretch>
            <a:fillRect/>
          </a:stretch>
        </p:blipFill>
        <p:spPr>
          <a:xfrm>
            <a:off x="7103487" y="1774368"/>
            <a:ext cx="4770575" cy="3864432"/>
          </a:xfrm>
          <a:prstGeom prst="rect">
            <a:avLst/>
          </a:prstGeom>
        </p:spPr>
      </p:pic>
    </p:spTree>
    <p:extLst>
      <p:ext uri="{BB962C8B-B14F-4D97-AF65-F5344CB8AC3E}">
        <p14:creationId xmlns:p14="http://schemas.microsoft.com/office/powerpoint/2010/main" val="81406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1E5D94B0-F121-4500-B066-F3219EE98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5FCD837C-FFED-40AB-943D-2FDC1EB60FBF}"/>
              </a:ext>
            </a:extLst>
          </p:cNvPr>
          <p:cNvPicPr>
            <a:picLocks noChangeAspect="1"/>
          </p:cNvPicPr>
          <p:nvPr/>
        </p:nvPicPr>
        <p:blipFill>
          <a:blip r:embed="rId3"/>
          <a:stretch>
            <a:fillRect/>
          </a:stretch>
        </p:blipFill>
        <p:spPr>
          <a:xfrm>
            <a:off x="7264648" y="2393777"/>
            <a:ext cx="4586963" cy="3316149"/>
          </a:xfrm>
          <a:prstGeom prst="rect">
            <a:avLst/>
          </a:prstGeom>
        </p:spPr>
      </p:pic>
      <p:sp>
        <p:nvSpPr>
          <p:cNvPr id="6" name="CaixaDeTexto 5">
            <a:extLst>
              <a:ext uri="{FF2B5EF4-FFF2-40B4-BE49-F238E27FC236}">
                <a16:creationId xmlns:a16="http://schemas.microsoft.com/office/drawing/2014/main" id="{D4CFB809-EFF5-49CE-8FB5-E45CC24645C1}"/>
              </a:ext>
            </a:extLst>
          </p:cNvPr>
          <p:cNvSpPr txBox="1"/>
          <p:nvPr/>
        </p:nvSpPr>
        <p:spPr>
          <a:xfrm>
            <a:off x="735496" y="958121"/>
            <a:ext cx="6188764" cy="5324535"/>
          </a:xfrm>
          <a:prstGeom prst="rect">
            <a:avLst/>
          </a:prstGeom>
          <a:noFill/>
        </p:spPr>
        <p:txBody>
          <a:bodyPr wrap="square">
            <a:spAutoFit/>
          </a:bodyPr>
          <a:lstStyle/>
          <a:p>
            <a:pPr algn="just"/>
            <a:r>
              <a:rPr lang="pt-BR" sz="2000" b="1" u="sng" dirty="0">
                <a:solidFill>
                  <a:schemeClr val="accent2">
                    <a:lumMod val="60000"/>
                    <a:lumOff val="40000"/>
                  </a:schemeClr>
                </a:solidFill>
                <a:effectLst>
                  <a:outerShdw blurRad="38100" dist="38100" dir="2700000" algn="tl">
                    <a:srgbClr val="000000">
                      <a:alpha val="43137"/>
                    </a:srgbClr>
                  </a:outerShdw>
                </a:effectLst>
              </a:rPr>
              <a:t>TRIBUTAÇÃO DIRETA</a:t>
            </a:r>
          </a:p>
          <a:p>
            <a:pPr algn="just"/>
            <a:endParaRPr lang="pt-BR" sz="2000" b="1" u="sng" dirty="0">
              <a:solidFill>
                <a:schemeClr val="accent2">
                  <a:lumMod val="60000"/>
                  <a:lumOff val="40000"/>
                </a:schemeClr>
              </a:solidFill>
              <a:effectLst>
                <a:outerShdw blurRad="38100" dist="38100" dir="2700000" algn="tl">
                  <a:srgbClr val="000000">
                    <a:alpha val="43137"/>
                  </a:srgbClr>
                </a:outerShdw>
              </a:effectLst>
            </a:endParaRPr>
          </a:p>
          <a:p>
            <a:pPr algn="just"/>
            <a:endParaRPr lang="pt-BR" sz="2000" b="1" u="sng" dirty="0">
              <a:solidFill>
                <a:schemeClr val="accent2">
                  <a:lumMod val="60000"/>
                  <a:lumOff val="40000"/>
                </a:schemeClr>
              </a:solidFill>
              <a:effectLst>
                <a:outerShdw blurRad="38100" dist="38100" dir="2700000" algn="tl">
                  <a:srgbClr val="000000">
                    <a:alpha val="43137"/>
                  </a:srgbClr>
                </a:outerShdw>
              </a:effectLst>
            </a:endParaRPr>
          </a:p>
          <a:p>
            <a:pPr algn="just"/>
            <a:r>
              <a:rPr lang="pt-BR" sz="2000" b="1" u="sng" dirty="0">
                <a:solidFill>
                  <a:schemeClr val="accent2">
                    <a:lumMod val="60000"/>
                    <a:lumOff val="40000"/>
                  </a:schemeClr>
                </a:solidFill>
                <a:effectLst>
                  <a:outerShdw blurRad="38100" dist="38100" dir="2700000" algn="tl">
                    <a:srgbClr val="000000">
                      <a:alpha val="43137"/>
                    </a:srgbClr>
                  </a:outerShdw>
                </a:effectLst>
              </a:rPr>
              <a:t>Os homens são maioria em todas as faixas, e compõem 56,8% dos declarantes, porém, a partir de 30 salários mínimos mensais, a participação das mulheres vai caindo até chegar a apenas 14% na faixa acima de 320 salários mínimos mensais.</a:t>
            </a:r>
          </a:p>
          <a:p>
            <a:pPr algn="just"/>
            <a:endParaRPr lang="pt-BR" sz="2000" b="1" u="sng" dirty="0">
              <a:solidFill>
                <a:schemeClr val="accent2">
                  <a:lumMod val="60000"/>
                  <a:lumOff val="40000"/>
                </a:schemeClr>
              </a:solidFill>
              <a:effectLst>
                <a:outerShdw blurRad="38100" dist="38100" dir="2700000" algn="tl">
                  <a:srgbClr val="000000">
                    <a:alpha val="43137"/>
                  </a:srgbClr>
                </a:outerShdw>
              </a:effectLst>
            </a:endParaRPr>
          </a:p>
          <a:p>
            <a:pPr algn="just"/>
            <a:r>
              <a:rPr lang="pt-BR" sz="2000" b="1" u="sng" dirty="0">
                <a:solidFill>
                  <a:schemeClr val="accent2">
                    <a:lumMod val="60000"/>
                    <a:lumOff val="40000"/>
                  </a:schemeClr>
                </a:solidFill>
                <a:effectLst>
                  <a:outerShdw blurRad="38100" dist="38100" dir="2700000" algn="tl">
                    <a:srgbClr val="000000">
                      <a:alpha val="43137"/>
                    </a:srgbClr>
                  </a:outerShdw>
                </a:effectLst>
              </a:rPr>
              <a:t>Cabe recordar que nesta faixa de renda, a maior parte dos declarantes são recebedores de lucros e dividendos, que pagam menos imposto de renda. </a:t>
            </a:r>
          </a:p>
          <a:p>
            <a:pPr algn="just"/>
            <a:endParaRPr lang="pt-BR" sz="2000" b="1" u="sng" dirty="0">
              <a:solidFill>
                <a:schemeClr val="accent2">
                  <a:lumMod val="60000"/>
                  <a:lumOff val="40000"/>
                </a:schemeClr>
              </a:solidFill>
              <a:effectLst>
                <a:outerShdw blurRad="38100" dist="38100" dir="2700000" algn="tl">
                  <a:srgbClr val="000000">
                    <a:alpha val="43137"/>
                  </a:srgbClr>
                </a:outerShdw>
              </a:effectLst>
            </a:endParaRPr>
          </a:p>
          <a:p>
            <a:pPr algn="just"/>
            <a:r>
              <a:rPr lang="pt-BR" sz="2000" b="1" u="sng" dirty="0">
                <a:solidFill>
                  <a:schemeClr val="accent2">
                    <a:lumMod val="60000"/>
                    <a:lumOff val="40000"/>
                  </a:schemeClr>
                </a:solidFill>
                <a:effectLst>
                  <a:outerShdw blurRad="38100" dist="38100" dir="2700000" algn="tl">
                    <a:srgbClr val="000000">
                      <a:alpha val="43137"/>
                    </a:srgbClr>
                  </a:outerShdw>
                </a:effectLst>
              </a:rPr>
              <a:t>O imposto sobre a renda não atinge tão fortemente os recebedores de dividendos, em sua maioria homens. Já as mulheres em posições </a:t>
            </a:r>
            <a:r>
              <a:rPr lang="pt-BR" sz="2000" b="1" u="sng" dirty="0" err="1">
                <a:solidFill>
                  <a:schemeClr val="accent2">
                    <a:lumMod val="60000"/>
                    <a:lumOff val="40000"/>
                  </a:schemeClr>
                </a:solidFill>
                <a:effectLst>
                  <a:outerShdw blurRad="38100" dist="38100" dir="2700000" algn="tl">
                    <a:srgbClr val="000000">
                      <a:alpha val="43137"/>
                    </a:srgbClr>
                  </a:outerShdw>
                </a:effectLst>
              </a:rPr>
              <a:t>hierarquicas</a:t>
            </a:r>
            <a:r>
              <a:rPr lang="pt-BR" sz="2000" b="1" u="sng" dirty="0">
                <a:solidFill>
                  <a:schemeClr val="accent2">
                    <a:lumMod val="60000"/>
                    <a:lumOff val="40000"/>
                  </a:schemeClr>
                </a:solidFill>
                <a:effectLst>
                  <a:outerShdw blurRad="38100" dist="38100" dir="2700000" algn="tl">
                    <a:srgbClr val="000000">
                      <a:alpha val="43137"/>
                    </a:srgbClr>
                  </a:outerShdw>
                </a:effectLst>
              </a:rPr>
              <a:t> mais baixas, pagam impostos normalmente.</a:t>
            </a:r>
          </a:p>
        </p:txBody>
      </p:sp>
    </p:spTree>
    <p:extLst>
      <p:ext uri="{BB962C8B-B14F-4D97-AF65-F5344CB8AC3E}">
        <p14:creationId xmlns:p14="http://schemas.microsoft.com/office/powerpoint/2010/main" val="227441151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TotalTime>
  <Words>1142</Words>
  <Application>Microsoft Office PowerPoint</Application>
  <PresentationFormat>Widescreen</PresentationFormat>
  <Paragraphs>87</Paragraphs>
  <Slides>23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23</vt:i4>
      </vt:variant>
    </vt:vector>
  </HeadingPairs>
  <TitlesOfParts>
    <vt:vector size="30" baseType="lpstr">
      <vt:lpstr>Aharoni</vt:lpstr>
      <vt:lpstr>Arial</vt:lpstr>
      <vt:lpstr>Bookman Old Style</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Camilla Cabral</dc:creator>
  <cp:lastModifiedBy>Herta Rani</cp:lastModifiedBy>
  <cp:revision>58</cp:revision>
  <dcterms:created xsi:type="dcterms:W3CDTF">2021-03-05T16:49:02Z</dcterms:created>
  <dcterms:modified xsi:type="dcterms:W3CDTF">2021-03-08T16:28:29Z</dcterms:modified>
</cp:coreProperties>
</file>